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9"/>
  </p:notesMasterIdLst>
  <p:handoutMasterIdLst>
    <p:handoutMasterId r:id="rId50"/>
  </p:handoutMasterIdLst>
  <p:sldIdLst>
    <p:sldId id="5462" r:id="rId2"/>
    <p:sldId id="5887" r:id="rId3"/>
    <p:sldId id="5847" r:id="rId4"/>
    <p:sldId id="5888" r:id="rId5"/>
    <p:sldId id="5843" r:id="rId6"/>
    <p:sldId id="5852" r:id="rId7"/>
    <p:sldId id="5889" r:id="rId8"/>
    <p:sldId id="5890" r:id="rId9"/>
    <p:sldId id="5867" r:id="rId10"/>
    <p:sldId id="5955" r:id="rId11"/>
    <p:sldId id="5956" r:id="rId12"/>
    <p:sldId id="5892" r:id="rId13"/>
    <p:sldId id="5891" r:id="rId14"/>
    <p:sldId id="5893" r:id="rId15"/>
    <p:sldId id="5864" r:id="rId16"/>
    <p:sldId id="5861" r:id="rId17"/>
    <p:sldId id="5894" r:id="rId18"/>
    <p:sldId id="5895" r:id="rId19"/>
    <p:sldId id="5896" r:id="rId20"/>
    <p:sldId id="5897" r:id="rId21"/>
    <p:sldId id="5898" r:id="rId22"/>
    <p:sldId id="5899" r:id="rId23"/>
    <p:sldId id="5900" r:id="rId24"/>
    <p:sldId id="5901" r:id="rId25"/>
    <p:sldId id="5902" r:id="rId26"/>
    <p:sldId id="5903" r:id="rId27"/>
    <p:sldId id="5904" r:id="rId28"/>
    <p:sldId id="5858" r:id="rId29"/>
    <p:sldId id="5905" r:id="rId30"/>
    <p:sldId id="5851" r:id="rId31"/>
    <p:sldId id="5869" r:id="rId32"/>
    <p:sldId id="5928" r:id="rId33"/>
    <p:sldId id="5943" r:id="rId34"/>
    <p:sldId id="5944" r:id="rId35"/>
    <p:sldId id="5945" r:id="rId36"/>
    <p:sldId id="5946" r:id="rId37"/>
    <p:sldId id="5948" r:id="rId38"/>
    <p:sldId id="5947" r:id="rId39"/>
    <p:sldId id="5949" r:id="rId40"/>
    <p:sldId id="5860" r:id="rId41"/>
    <p:sldId id="5950" r:id="rId42"/>
    <p:sldId id="5951" r:id="rId43"/>
    <p:sldId id="5868" r:id="rId44"/>
    <p:sldId id="5952" r:id="rId45"/>
    <p:sldId id="5953" r:id="rId46"/>
    <p:sldId id="5859" r:id="rId47"/>
    <p:sldId id="5842" r:id="rId48"/>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AF4"/>
    <a:srgbClr val="0070C0"/>
    <a:srgbClr val="2775A6"/>
    <a:srgbClr val="FFFFFF"/>
    <a:srgbClr val="135145"/>
    <a:srgbClr val="FF9900"/>
    <a:srgbClr val="FFA631"/>
    <a:srgbClr val="C00000"/>
    <a:srgbClr val="4B342A"/>
    <a:srgbClr val="694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9" autoAdjust="0"/>
    <p:restoredTop sz="95394" autoAdjust="0"/>
  </p:normalViewPr>
  <p:slideViewPr>
    <p:cSldViewPr>
      <p:cViewPr>
        <p:scale>
          <a:sx n="100" d="100"/>
          <a:sy n="100" d="100"/>
        </p:scale>
        <p:origin x="326" y="518"/>
      </p:cViewPr>
      <p:guideLst>
        <p:guide orient="horz" pos="303"/>
        <p:guide orient="horz" pos="4227"/>
        <p:guide pos="4038"/>
        <p:guide pos="602"/>
        <p:guide pos="7464"/>
        <p:guide pos="7048"/>
      </p:guideLst>
    </p:cSldViewPr>
  </p:slideViewPr>
  <p:outlineViewPr>
    <p:cViewPr>
      <p:scale>
        <a:sx n="100" d="100"/>
        <a:sy n="100" d="100"/>
      </p:scale>
      <p:origin x="0" y="-3209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solidFill>
              <a:schemeClr val="accent1"/>
            </a:solidFill>
          </c:spPr>
          <c:val>
            <c:numRef>
              <c:f>Sheet1!$B$2:$B$6</c:f>
              <c:numCache>
                <c:formatCode>General</c:formatCode>
                <c:ptCount val="5"/>
                <c:pt idx="0">
                  <c:v>28</c:v>
                </c:pt>
                <c:pt idx="1">
                  <c:v>30</c:v>
                </c:pt>
                <c:pt idx="2">
                  <c:v>25</c:v>
                </c:pt>
                <c:pt idx="3">
                  <c:v>30</c:v>
                </c:pt>
                <c:pt idx="4">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spPr>
            <a:solidFill>
              <a:schemeClr val="accent2"/>
            </a:solidFill>
          </c:spPr>
          <c:val>
            <c:numRef>
              <c:f>Sheet1!$C$2:$C$6</c:f>
              <c:numCache>
                <c:formatCode>General</c:formatCode>
                <c:ptCount val="5"/>
                <c:pt idx="0">
                  <c:v>22</c:v>
                </c:pt>
                <c:pt idx="1">
                  <c:v>18</c:v>
                </c:pt>
                <c:pt idx="2">
                  <c:v>20</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solidFill>
              <a:schemeClr val="accent3"/>
            </a:solidFill>
            <a:ln w="25400">
              <a:noFill/>
            </a:ln>
          </c:spPr>
          <c:val>
            <c:numRef>
              <c:f>Sheet1!$D$2:$D$6</c:f>
              <c:numCache>
                <c:formatCode>General</c:formatCode>
                <c:ptCount val="5"/>
                <c:pt idx="0">
                  <c:v>15</c:v>
                </c:pt>
                <c:pt idx="1">
                  <c:v>15</c:v>
                </c:pt>
                <c:pt idx="2">
                  <c:v>15</c:v>
                </c:pt>
                <c:pt idx="3">
                  <c:v>19</c:v>
                </c:pt>
                <c:pt idx="4">
                  <c:v>18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12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solidFill>
              <a:schemeClr val="accent4"/>
            </a:solidFill>
            <a:ln w="25400">
              <a:noFill/>
            </a:ln>
          </c:spPr>
          <c:val>
            <c:numRef>
              <c:f>Sheet1!$E$2:$E$6</c:f>
              <c:numCache>
                <c:formatCode>General</c:formatCode>
                <c:ptCount val="5"/>
                <c:pt idx="0">
                  <c:v>20</c:v>
                </c:pt>
                <c:pt idx="1">
                  <c:v>12</c:v>
                </c:pt>
                <c:pt idx="2">
                  <c:v>12</c:v>
                </c:pt>
                <c:pt idx="3">
                  <c:v>9</c:v>
                </c:pt>
                <c:pt idx="4">
                  <c:v>11</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23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130090112"/>
        <c:axId val="130091648"/>
      </c:areaChart>
      <c:catAx>
        <c:axId val="130090112"/>
        <c:scaling>
          <c:orientation val="minMax"/>
        </c:scaling>
        <c:delete val="1"/>
        <c:axPos val="b"/>
        <c:numFmt formatCode="m/d/yyyy" sourceLinked="1"/>
        <c:majorTickMark val="out"/>
        <c:minorTickMark val="none"/>
        <c:tickLblPos val="none"/>
        <c:crossAx val="130091648"/>
        <c:crosses val="autoZero"/>
        <c:auto val="1"/>
        <c:lblAlgn val="ctr"/>
        <c:lblOffset val="100"/>
        <c:noMultiLvlLbl val="1"/>
      </c:catAx>
      <c:valAx>
        <c:axId val="130091648"/>
        <c:scaling>
          <c:orientation val="minMax"/>
        </c:scaling>
        <c:delete val="1"/>
        <c:axPos val="l"/>
        <c:numFmt formatCode="General" sourceLinked="1"/>
        <c:majorTickMark val="out"/>
        <c:minorTickMark val="none"/>
        <c:tickLblPos val="none"/>
        <c:crossAx val="130090112"/>
        <c:crosses val="autoZero"/>
        <c:crossBetween val="midCat"/>
      </c:valAx>
    </c:plotArea>
    <c:plotVisOnly val="1"/>
    <c:dispBlanksAs val="zero"/>
    <c:showDLblsOverMax val="0"/>
  </c:chart>
  <c:txPr>
    <a:bodyPr/>
    <a:lstStyle/>
    <a:p>
      <a:pPr>
        <a:defRPr lang="zh-CN" sz="18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3256328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730942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15</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36</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47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2017/11/3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8" name="Picture Placeholder 13"/>
          <p:cNvSpPr>
            <a:spLocks noGrp="1"/>
          </p:cNvSpPr>
          <p:nvPr>
            <p:ph type="pic" sz="quarter" idx="13"/>
          </p:nvPr>
        </p:nvSpPr>
        <p:spPr>
          <a:xfrm>
            <a:off x="653143" y="1444400"/>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6531316" y="1456086"/>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875" indent="0" algn="ctr">
              <a:buNone/>
              <a:defRPr>
                <a:solidFill>
                  <a:schemeClr val="tx1">
                    <a:tint val="75000"/>
                  </a:schemeClr>
                </a:solidFill>
              </a:defRPr>
            </a:lvl3pPr>
            <a:lvl4pPr marL="1928495" indent="0" algn="ctr">
              <a:buNone/>
              <a:defRPr>
                <a:solidFill>
                  <a:schemeClr val="tx1">
                    <a:tint val="75000"/>
                  </a:schemeClr>
                </a:solidFill>
              </a:defRPr>
            </a:lvl4pPr>
            <a:lvl5pPr marL="2571115" indent="0" algn="ctr">
              <a:buNone/>
              <a:defRPr>
                <a:solidFill>
                  <a:schemeClr val="tx1">
                    <a:tint val="75000"/>
                  </a:schemeClr>
                </a:solidFill>
              </a:defRPr>
            </a:lvl5pPr>
            <a:lvl6pPr marL="3213735" indent="0" algn="ctr">
              <a:buNone/>
              <a:defRPr>
                <a:solidFill>
                  <a:schemeClr val="tx1">
                    <a:tint val="75000"/>
                  </a:schemeClr>
                </a:solidFill>
              </a:defRPr>
            </a:lvl6pPr>
            <a:lvl7pPr marL="3856990" indent="0" algn="ctr">
              <a:buNone/>
              <a:defRPr>
                <a:solidFill>
                  <a:schemeClr val="tx1">
                    <a:tint val="75000"/>
                  </a:schemeClr>
                </a:solidFill>
              </a:defRPr>
            </a:lvl7pPr>
            <a:lvl8pPr marL="4499610" indent="0" algn="ctr">
              <a:buNone/>
              <a:defRPr>
                <a:solidFill>
                  <a:schemeClr val="tx1">
                    <a:tint val="75000"/>
                  </a:schemeClr>
                </a:solidFill>
              </a:defRPr>
            </a:lvl8pPr>
            <a:lvl9pPr marL="51422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88384D8-9F17-4372-A23A-924F96CB64E3}" type="datetimeFigureOut">
              <a:rPr lang="zh-CN" altLang="en-US"/>
              <a:t>2017/11/3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0A286-8FF2-4EC5-AF8A-818446FED1D6}" type="slidenum">
              <a:rPr lang="zh-CN" altLang="en-US"/>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616325"/>
            <a:ext cx="6429375" cy="3616325"/>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3532809" y="0"/>
            <a:ext cx="4832077" cy="3616325"/>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8364886" y="0"/>
            <a:ext cx="4493865" cy="3616325"/>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9325944" y="3616325"/>
            <a:ext cx="3532808" cy="3616325"/>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932163" y="1498565"/>
            <a:ext cx="4497214" cy="2448272"/>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6429375" y="3976365"/>
            <a:ext cx="4497214" cy="2448272"/>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858750" cy="7232650"/>
          </a:xfrm>
          <a:prstGeom prst="rect">
            <a:avLst/>
          </a:prstGeom>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806395"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430214"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377327"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996346"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rtfolio-01">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p:nvPr>
        </p:nvSpPr>
        <p:spPr>
          <a:xfrm>
            <a:off x="713607"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26" name="Picture Placeholder 24"/>
          <p:cNvSpPr>
            <a:spLocks noGrp="1" noChangeAspect="1"/>
          </p:cNvSpPr>
          <p:nvPr>
            <p:ph type="pic" sz="quarter" idx="14"/>
          </p:nvPr>
        </p:nvSpPr>
        <p:spPr>
          <a:xfrm>
            <a:off x="2617644"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7" name="Picture Placeholder 24"/>
          <p:cNvSpPr>
            <a:spLocks noGrp="1" noChangeAspect="1"/>
          </p:cNvSpPr>
          <p:nvPr>
            <p:ph type="pic" sz="quarter" idx="15"/>
          </p:nvPr>
        </p:nvSpPr>
        <p:spPr>
          <a:xfrm>
            <a:off x="4531509"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8" name="Picture Placeholder 24"/>
          <p:cNvSpPr>
            <a:spLocks noGrp="1" noChangeAspect="1"/>
          </p:cNvSpPr>
          <p:nvPr>
            <p:ph type="pic" sz="quarter" idx="16"/>
          </p:nvPr>
        </p:nvSpPr>
        <p:spPr>
          <a:xfrm>
            <a:off x="6435546"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1" name="Picture Placeholder 24"/>
          <p:cNvSpPr>
            <a:spLocks noGrp="1" noChangeAspect="1"/>
          </p:cNvSpPr>
          <p:nvPr>
            <p:ph type="pic" sz="quarter" idx="17"/>
          </p:nvPr>
        </p:nvSpPr>
        <p:spPr>
          <a:xfrm>
            <a:off x="8341895"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2" name="Picture Placeholder 24"/>
          <p:cNvSpPr>
            <a:spLocks noGrp="1" noChangeAspect="1"/>
          </p:cNvSpPr>
          <p:nvPr>
            <p:ph type="pic" sz="quarter" idx="18"/>
          </p:nvPr>
        </p:nvSpPr>
        <p:spPr>
          <a:xfrm>
            <a:off x="10252631"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2017/11/3</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3.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845" y="3429635"/>
            <a:ext cx="874839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smtClean="0">
                <a:solidFill>
                  <a:schemeClr val="accent3"/>
                </a:solidFill>
                <a:cs typeface="Arial" panose="020B0604020202020204" pitchFamily="34" charset="0"/>
              </a:rPr>
              <a:t>软件工程 </a:t>
            </a:r>
            <a:r>
              <a:rPr lang="zh-CN" sz="6600" b="1" dirty="0" smtClean="0">
                <a:solidFill>
                  <a:schemeClr val="accent4"/>
                </a:solidFill>
                <a:cs typeface="Arial" panose="020B0604020202020204" pitchFamily="34" charset="0"/>
              </a:rPr>
              <a:t>需求工程</a:t>
            </a:r>
            <a:r>
              <a:rPr lang="zh-CN" altLang="en-US" sz="6600" b="1" dirty="0" smtClean="0">
                <a:solidFill>
                  <a:schemeClr val="accent4"/>
                </a:solidFill>
                <a:cs typeface="Arial" panose="020B0604020202020204" pitchFamily="34" charset="0"/>
              </a:rPr>
              <a:t>项目</a:t>
            </a:r>
            <a:r>
              <a:rPr lang="zh-CN" sz="6600" b="1" dirty="0" smtClean="0">
                <a:solidFill>
                  <a:schemeClr val="accent4"/>
                </a:solidFill>
                <a:cs typeface="Arial" panose="020B0604020202020204" pitchFamily="34" charset="0"/>
              </a:rPr>
              <a:t>计划</a:t>
            </a:r>
            <a:endParaRPr lang="zh-CN" sz="4000" b="1" dirty="0">
              <a:solidFill>
                <a:schemeClr val="accent4"/>
              </a:solidFill>
              <a:cs typeface="Arial" panose="020B0604020202020204" pitchFamily="34" charset="0"/>
            </a:endParaRPr>
          </a:p>
        </p:txBody>
      </p:sp>
      <p:sp>
        <p:nvSpPr>
          <p:cNvPr id="13" name="矩形 259"/>
          <p:cNvSpPr>
            <a:spLocks noChangeArrowheads="1"/>
          </p:cNvSpPr>
          <p:nvPr/>
        </p:nvSpPr>
        <p:spPr bwMode="auto">
          <a:xfrm>
            <a:off x="664915" y="5536570"/>
            <a:ext cx="2261298" cy="719034"/>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400" dirty="0" smtClean="0">
                <a:solidFill>
                  <a:schemeClr val="accent4"/>
                </a:solidFill>
                <a:latin typeface="Arial" panose="020B0604020202020204" pitchFamily="34" charset="0"/>
                <a:cs typeface="Arial" panose="020B0604020202020204" pitchFamily="34" charset="0"/>
                <a:sym typeface="Arial" panose="020B0604020202020204" pitchFamily="34" charset="0"/>
              </a:rPr>
              <a:t>组长：蒋家俊</a:t>
            </a:r>
            <a:endParaRPr lang="en-US" altLang="zh-CN" sz="1400" dirty="0" smtClean="0">
              <a:solidFill>
                <a:schemeClr val="accent4"/>
              </a:solidFill>
              <a:latin typeface="Arial" panose="020B0604020202020204" pitchFamily="34" charset="0"/>
              <a:cs typeface="Arial" panose="020B0604020202020204" pitchFamily="34" charset="0"/>
              <a:sym typeface="Arial" panose="020B0604020202020204" pitchFamily="34" charset="0"/>
            </a:endParaRPr>
          </a:p>
          <a:p>
            <a:pPr algn="ctr">
              <a:spcBef>
                <a:spcPts val="0"/>
              </a:spcBef>
              <a:buNone/>
            </a:pPr>
            <a:r>
              <a:rPr lang="zh-CN" altLang="en-US" sz="1400" dirty="0" smtClean="0">
                <a:solidFill>
                  <a:schemeClr val="accent4"/>
                </a:solidFill>
                <a:latin typeface="Arial" panose="020B0604020202020204" pitchFamily="34" charset="0"/>
                <a:cs typeface="Arial" panose="020B0604020202020204" pitchFamily="34" charset="0"/>
                <a:sym typeface="Arial" panose="020B0604020202020204" pitchFamily="34" charset="0"/>
              </a:rPr>
              <a:t>组员：厉佩强，朱秉，李捷，周盛</a:t>
            </a:r>
            <a:endPar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endParaRPr>
          </a:p>
        </p:txBody>
      </p:sp>
      <p:sp>
        <p:nvSpPr>
          <p:cNvPr id="16" name="矩形 259"/>
          <p:cNvSpPr>
            <a:spLocks noChangeArrowheads="1"/>
          </p:cNvSpPr>
          <p:nvPr/>
        </p:nvSpPr>
        <p:spPr bwMode="auto">
          <a:xfrm>
            <a:off x="664915" y="3065041"/>
            <a:ext cx="680085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sz="2800" dirty="0" smtClean="0">
                <a:solidFill>
                  <a:schemeClr val="accent1"/>
                </a:solidFill>
                <a:cs typeface="Arial" panose="020B0604020202020204" pitchFamily="34" charset="0"/>
              </a:rPr>
              <a:t>软件工程系列课程教学辅助网站</a:t>
            </a:r>
            <a:endParaRPr lang="zh-CN" sz="2800"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3311" y="1582409"/>
            <a:ext cx="2748048" cy="191316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65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41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52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7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6" grpId="0"/>
      <p:bldP spid="16" grpId="1"/>
      <p:bldP spid="8" grpId="0" animBg="1"/>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1892871" y="1744117"/>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197127" y="1781033"/>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13351" y="1456085"/>
            <a:ext cx="2855570" cy="861774"/>
          </a:xfrm>
          <a:prstGeom prst="rect">
            <a:avLst/>
          </a:prstGeom>
        </p:spPr>
        <p:txBody>
          <a:bodyPr wrap="square" lIns="0" tIns="0" rIns="0" bIns="0">
            <a:spAutoFit/>
          </a:bodyPr>
          <a:lstStyle/>
          <a:p>
            <a:r>
              <a:rPr lang="zh-CN" altLang="en-US" sz="2800" dirty="0" smtClean="0">
                <a:solidFill>
                  <a:schemeClr val="accent2"/>
                </a:solidFill>
                <a:latin typeface="Arial" panose="020B0604020202020204" pitchFamily="34" charset="0"/>
                <a:ea typeface="微软雅黑" panose="020B0503020204020204" pitchFamily="34" charset="-122"/>
                <a:sym typeface="Arial" panose="020B0604020202020204" pitchFamily="34" charset="0"/>
              </a:rPr>
              <a:t>项目输入输出信息表</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241" y="2896245"/>
            <a:ext cx="675322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3099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23" presetClass="entr" presetSubtype="3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strVal val="4*#ppt_w"/>
                                          </p:val>
                                        </p:tav>
                                        <p:tav tm="100000">
                                          <p:val>
                                            <p:strVal val="#ppt_w"/>
                                          </p:val>
                                        </p:tav>
                                      </p:tavLst>
                                    </p:anim>
                                    <p:anim calcmode="lin" valueType="num">
                                      <p:cBhvr>
                                        <p:cTn id="29"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52" grpId="0" bldLvl="0" animBg="1"/>
      <p:bldP spid="6153" grpId="0" bldLvl="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1892871" y="1744117"/>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197127" y="1781033"/>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5997327" y="882343"/>
            <a:ext cx="2855570" cy="861774"/>
          </a:xfrm>
          <a:prstGeom prst="rect">
            <a:avLst/>
          </a:prstGeom>
        </p:spPr>
        <p:txBody>
          <a:bodyPr wrap="square" lIns="0" tIns="0" rIns="0" bIns="0">
            <a:spAutoFit/>
          </a:bodyPr>
          <a:lstStyle/>
          <a:p>
            <a:r>
              <a:rPr lang="zh-CN" altLang="en-US" sz="2800" dirty="0" smtClean="0">
                <a:solidFill>
                  <a:schemeClr val="accent2"/>
                </a:solidFill>
                <a:latin typeface="Arial" panose="020B0604020202020204" pitchFamily="34" charset="0"/>
                <a:ea typeface="微软雅黑" panose="020B0503020204020204" pitchFamily="34" charset="-122"/>
                <a:sym typeface="Arial" panose="020B0604020202020204" pitchFamily="34" charset="0"/>
              </a:rPr>
              <a:t>项目输入输出信息表</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191" y="1781033"/>
            <a:ext cx="4552950" cy="49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32158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23" presetClass="entr" presetSubtype="3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strVal val="4*#ppt_w"/>
                                          </p:val>
                                        </p:tav>
                                        <p:tav tm="100000">
                                          <p:val>
                                            <p:strVal val="#ppt_w"/>
                                          </p:val>
                                        </p:tav>
                                      </p:tavLst>
                                    </p:anim>
                                    <p:anim calcmode="lin" valueType="num">
                                      <p:cBhvr>
                                        <p:cTn id="29"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52" grpId="0" bldLvl="0" animBg="1"/>
      <p:bldP spid="6153" grpId="0" bldLvl="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4" name="表格 3"/>
          <p:cNvGraphicFramePr/>
          <p:nvPr>
            <p:extLst>
              <p:ext uri="{D42A27DB-BD31-4B8C-83A1-F6EECF244321}">
                <p14:modId xmlns:p14="http://schemas.microsoft.com/office/powerpoint/2010/main" val="2433352009"/>
              </p:ext>
            </p:extLst>
          </p:nvPr>
        </p:nvGraphicFramePr>
        <p:xfrm>
          <a:off x="1929765" y="1059180"/>
          <a:ext cx="9000490" cy="3944620"/>
        </p:xfrm>
        <a:graphic>
          <a:graphicData uri="http://schemas.openxmlformats.org/drawingml/2006/table">
            <a:tbl>
              <a:tblPr firstRow="1" bandRow="1">
                <a:tableStyleId>{5C22544A-7EE6-4342-B048-85BDC9FD1C3A}</a:tableStyleId>
              </a:tblPr>
              <a:tblGrid>
                <a:gridCol w="4500245"/>
                <a:gridCol w="4500245"/>
              </a:tblGrid>
              <a:tr h="453390">
                <a:tc>
                  <a:txBody>
                    <a:bodyPr/>
                    <a:lstStyle/>
                    <a:p>
                      <a:pPr>
                        <a:buNone/>
                      </a:pPr>
                      <a:r>
                        <a:rPr lang="zh-CN" altLang="en-US" sz="2000" dirty="0">
                          <a:latin typeface="宋体" panose="02010600030101010101" pitchFamily="2" charset="-122"/>
                          <a:ea typeface="宋体" panose="02010600030101010101" pitchFamily="2" charset="-122"/>
                        </a:rPr>
                        <a:t>项目文件</a:t>
                      </a:r>
                    </a:p>
                  </a:txBody>
                  <a:tcPr/>
                </a:tc>
                <a:tc>
                  <a:txBody>
                    <a:bodyPr/>
                    <a:lstStyle/>
                    <a:p>
                      <a:pPr>
                        <a:buNone/>
                      </a:pPr>
                      <a:r>
                        <a:rPr lang="zh-CN" altLang="en-US" sz="2000">
                          <a:latin typeface="宋体" panose="02010600030101010101" pitchFamily="2" charset="-122"/>
                          <a:ea typeface="宋体" panose="02010600030101010101" pitchFamily="2" charset="-122"/>
                        </a:rPr>
                        <a:t>验收标准</a:t>
                      </a:r>
                    </a:p>
                  </a:txBody>
                  <a:tcPr/>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a:t>
                      </a:r>
                      <a:r>
                        <a:rPr lang="zh-CN" altLang="en-US" sz="2000" b="0" dirty="0">
                          <a:latin typeface="宋体" panose="02010600030101010101" pitchFamily="2" charset="-122"/>
                          <a:ea typeface="宋体" panose="02010600030101010101" pitchFamily="2" charset="-122"/>
                          <a:cs typeface="宋体" panose="02010600030101010101" pitchFamily="2" charset="-122"/>
                        </a:rPr>
                        <a:t>项目总体报告</a:t>
                      </a:r>
                      <a:r>
                        <a:rPr lang="en-US" altLang="zh-CN" sz="2000" b="0" dirty="0">
                          <a:latin typeface="宋体" panose="02010600030101010101" pitchFamily="2" charset="-122"/>
                          <a:ea typeface="宋体" panose="02010600030101010101" pitchFamily="2" charset="-122"/>
                          <a:cs typeface="宋体" panose="02010600030101010101" pitchFamily="2" charset="-122"/>
                        </a:rPr>
                        <a:t>》</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文档及验收标准</a:t>
            </a:r>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1598295" y="4756150"/>
            <a:ext cx="286829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2017年10月11日</a:t>
            </a:r>
          </a:p>
        </p:txBody>
      </p:sp>
      <p:sp>
        <p:nvSpPr>
          <p:cNvPr id="13" name="Text Placeholder 12"/>
          <p:cNvSpPr>
            <a:spLocks noGrp="1"/>
          </p:cNvSpPr>
          <p:nvPr>
            <p:ph type="body" sz="quarter" idx="4294967295"/>
          </p:nvPr>
        </p:nvSpPr>
        <p:spPr>
          <a:xfrm>
            <a:off x="8989060" y="4022725"/>
            <a:ext cx="260921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2018年1月3日</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项目批准者</a:t>
              </a: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项目批准日期</a:t>
              </a: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项目截止日期</a:t>
              </a: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 name="Text Placeholder 16"/>
          <p:cNvSpPr>
            <a:spLocks noGrp="1"/>
          </p:cNvSpPr>
          <p:nvPr/>
        </p:nvSpPr>
        <p:spPr>
          <a:xfrm>
            <a:off x="1845945" y="274256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杨枨、侯宏仑老师</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 calcmode="lin" valueType="num">
                                      <p:cBhvr additive="base">
                                        <p:cTn id="1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3" grpId="0" build="p"/>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项目干系人相关内容，人力资源管理和项目职责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7221159" y="222313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41" name="Group 40"/>
          <p:cNvGrpSpPr/>
          <p:nvPr/>
        </p:nvGrpSpPr>
        <p:grpSpPr>
          <a:xfrm>
            <a:off x="7221159" y="309507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42" name="Group 41"/>
          <p:cNvGrpSpPr/>
          <p:nvPr/>
        </p:nvGrpSpPr>
        <p:grpSpPr>
          <a:xfrm>
            <a:off x="7221159" y="396701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Group 42"/>
          <p:cNvGrpSpPr/>
          <p:nvPr/>
        </p:nvGrpSpPr>
        <p:grpSpPr>
          <a:xfrm>
            <a:off x="7221159" y="484271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7" name="Group 36"/>
          <p:cNvGrpSpPr/>
          <p:nvPr/>
        </p:nvGrpSpPr>
        <p:grpSpPr>
          <a:xfrm>
            <a:off x="8116038" y="310322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8116034" y="397925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8116037" y="223127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8116035" y="485086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17800" y="239838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637030" y="2236470"/>
            <a:ext cx="537273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客户：是指提出项目需求的个人，杨老师和侯老师。是我们需要关注的第一对象。</a:t>
            </a:r>
          </a:p>
        </p:txBody>
      </p:sp>
      <p:grpSp>
        <p:nvGrpSpPr>
          <p:cNvPr id="24" name="Group 23"/>
          <p:cNvGrpSpPr/>
          <p:nvPr/>
        </p:nvGrpSpPr>
        <p:grpSpPr>
          <a:xfrm>
            <a:off x="1217800" y="335751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26"/>
          <p:cNvSpPr/>
          <p:nvPr/>
        </p:nvSpPr>
        <p:spPr>
          <a:xfrm>
            <a:off x="1638300" y="3195320"/>
            <a:ext cx="537146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用户：是指使用该辅助网站的组织和个人，需要分析用户的使用感受，时刻关注改进意向等。</a:t>
            </a:r>
          </a:p>
        </p:txBody>
      </p:sp>
      <p:grpSp>
        <p:nvGrpSpPr>
          <p:cNvPr id="28" name="Group 27"/>
          <p:cNvGrpSpPr/>
          <p:nvPr/>
        </p:nvGrpSpPr>
        <p:grpSpPr>
          <a:xfrm>
            <a:off x="1217800" y="434001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ectangle 30"/>
          <p:cNvSpPr/>
          <p:nvPr/>
        </p:nvSpPr>
        <p:spPr>
          <a:xfrm>
            <a:off x="1638935" y="41783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项目经理：是项目的关键人物，是小组的领导者，起重要协调作用。</a:t>
            </a:r>
          </a:p>
        </p:txBody>
      </p:sp>
      <p:grpSp>
        <p:nvGrpSpPr>
          <p:cNvPr id="32" name="Group 31"/>
          <p:cNvGrpSpPr/>
          <p:nvPr/>
        </p:nvGrpSpPr>
        <p:grpSpPr>
          <a:xfrm>
            <a:off x="1217800" y="527992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ectangle 34"/>
          <p:cNvSpPr/>
          <p:nvPr/>
        </p:nvSpPr>
        <p:spPr>
          <a:xfrm>
            <a:off x="1638935" y="51181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项目组成员：是让项目落到实处分担项目任务的人员，项目成败的关键。</a:t>
            </a:r>
          </a:p>
        </p:txBody>
      </p:sp>
      <p:sp>
        <p:nvSpPr>
          <p:cNvPr id="44"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5"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2" name="文本框 1"/>
          <p:cNvSpPr txBox="1"/>
          <p:nvPr/>
        </p:nvSpPr>
        <p:spPr>
          <a:xfrm>
            <a:off x="2294255" y="1290320"/>
            <a:ext cx="6271895" cy="398780"/>
          </a:xfrm>
          <a:prstGeom prst="rect">
            <a:avLst/>
          </a:prstGeom>
          <a:noFill/>
        </p:spPr>
        <p:txBody>
          <a:bodyPr wrap="square" rtlCol="0">
            <a:spAutoFit/>
          </a:bodyPr>
          <a:lstStyle/>
          <a:p>
            <a:r>
              <a:rPr lang="en-US" altLang="zh-CN" sz="2000" dirty="0" smtClean="0">
                <a:solidFill>
                  <a:schemeClr val="tx1"/>
                </a:solidFill>
                <a:latin typeface="Arial" panose="020B0604020202020204" pitchFamily="34" charset="0"/>
                <a:ea typeface="微软雅黑" panose="020B0503020204020204" pitchFamily="34" charset="-122"/>
                <a:cs typeface="+mn-ea"/>
              </a:rPr>
              <a:t>项目组织内部与外部人员涉及重点关系的干系人如下：</a:t>
            </a:r>
          </a:p>
        </p:txBody>
      </p:sp>
      <p:sp>
        <p:nvSpPr>
          <p:cNvPr id="48" name="文本框 47"/>
          <p:cNvSpPr txBox="1"/>
          <p:nvPr/>
        </p:nvSpPr>
        <p:spPr>
          <a:xfrm>
            <a:off x="1638935" y="6066155"/>
            <a:ext cx="5372735" cy="368300"/>
          </a:xfrm>
          <a:prstGeom prst="rect">
            <a:avLst/>
          </a:prstGeom>
          <a:noFill/>
        </p:spPr>
        <p:txBody>
          <a:bodyPr wrap="square" rtlCol="0">
            <a:spAutoFit/>
          </a:bodyPr>
          <a:lstStyle/>
          <a:p>
            <a:r>
              <a:rPr lang="en-US" altLang="zh-CN" sz="1800" dirty="0" smtClean="0">
                <a:solidFill>
                  <a:schemeClr val="tx1"/>
                </a:solidFill>
                <a:latin typeface="Arial" panose="020B0604020202020204" pitchFamily="34" charset="0"/>
                <a:ea typeface="微软雅黑" panose="020B0503020204020204" pitchFamily="34" charset="-122"/>
                <a:cs typeface="+mn-ea"/>
              </a:rPr>
              <a:t>施加影响者：对项目产生积极或消极的影响的人。</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14775" y="3466465"/>
            <a:ext cx="3533775" cy="3533775"/>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160844" y="3600486"/>
              <a:ext cx="1665654" cy="708524"/>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项目管理团队必须识别干系人，确定其需求和期望，然后对其进行管理施加影响以确保项目的成功。</a:t>
              </a:r>
            </a:p>
          </p:txBody>
        </p:sp>
        <p:sp>
          <p:nvSpPr>
            <p:cNvPr id="13" name="TextBox 12"/>
            <p:cNvSpPr txBox="1"/>
            <p:nvPr/>
          </p:nvSpPr>
          <p:spPr>
            <a:xfrm>
              <a:off x="3448933" y="2891230"/>
              <a:ext cx="1015259" cy="68000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项目干系人管理</a:t>
              </a:r>
            </a:p>
          </p:txBody>
        </p:sp>
      </p:grpSp>
      <p:grpSp>
        <p:nvGrpSpPr>
          <p:cNvPr id="22" name="组合 21"/>
          <p:cNvGrpSpPr/>
          <p:nvPr/>
        </p:nvGrpSpPr>
        <p:grpSpPr>
          <a:xfrm>
            <a:off x="6327140" y="1918970"/>
            <a:ext cx="5955030" cy="4544695"/>
            <a:chOff x="6624138" y="1299207"/>
            <a:chExt cx="4118583" cy="3142800"/>
          </a:xfrm>
        </p:grpSpPr>
        <p:sp>
          <p:nvSpPr>
            <p:cNvPr id="5" name="Oval 18"/>
            <p:cNvSpPr/>
            <p:nvPr/>
          </p:nvSpPr>
          <p:spPr>
            <a:xfrm>
              <a:off x="7115266" y="1299207"/>
              <a:ext cx="3142800" cy="31428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42499" y="2450017"/>
              <a:ext cx="2350504" cy="1149184"/>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各干系人对项目的立场也有显著的不同。项目经理拿到项目后需要主动与小组人员进行沟通，事先弄清楚项目干系人对项目工作的清楚程度和热情度，按照情况分配任务。</a:t>
              </a:r>
            </a:p>
          </p:txBody>
        </p:sp>
        <p:sp>
          <p:nvSpPr>
            <p:cNvPr id="7" name="TextBox 6"/>
            <p:cNvSpPr txBox="1"/>
            <p:nvPr/>
          </p:nvSpPr>
          <p:spPr>
            <a:xfrm>
              <a:off x="6624138" y="1494014"/>
              <a:ext cx="4118583" cy="81676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的支持度分析</a:t>
              </a:r>
            </a:p>
          </p:txBody>
        </p:sp>
      </p:grpSp>
      <p:grpSp>
        <p:nvGrpSpPr>
          <p:cNvPr id="21" name="组合 20"/>
          <p:cNvGrpSpPr/>
          <p:nvPr/>
        </p:nvGrpSpPr>
        <p:grpSpPr>
          <a:xfrm>
            <a:off x="4929505" y="1203325"/>
            <a:ext cx="2796540" cy="2796540"/>
            <a:chOff x="3785759" y="1194247"/>
            <a:chExt cx="1663582" cy="1663582"/>
          </a:xfrm>
        </p:grpSpPr>
        <p:sp>
          <p:nvSpPr>
            <p:cNvPr id="4" name="Oval 17"/>
            <p:cNvSpPr/>
            <p:nvPr/>
          </p:nvSpPr>
          <p:spPr>
            <a:xfrm>
              <a:off x="3785759" y="1194247"/>
              <a:ext cx="1663582" cy="1663582"/>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3957464" y="1815403"/>
              <a:ext cx="1262607" cy="658785"/>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分析出干系人对项目的影响程度情况，以便区别对待不同的项目干系人。</a:t>
              </a:r>
            </a:p>
          </p:txBody>
        </p:sp>
        <p:sp>
          <p:nvSpPr>
            <p:cNvPr id="16" name="TextBox 15"/>
            <p:cNvSpPr txBox="1"/>
            <p:nvPr/>
          </p:nvSpPr>
          <p:spPr>
            <a:xfrm>
              <a:off x="4065713" y="1298468"/>
              <a:ext cx="1040046" cy="439316"/>
            </a:xfrm>
            <a:prstGeom prst="rect">
              <a:avLst/>
            </a:prstGeom>
            <a:noFill/>
          </p:spPr>
          <p:txBody>
            <a:bodyPr wrap="square" lIns="0" tIns="0" rIns="0" bIns="0" rtlCol="0">
              <a:spAutoFit/>
            </a:body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的重要程度</a:t>
              </a:r>
            </a:p>
          </p:txBody>
        </p:sp>
      </p:grpSp>
      <p:grpSp>
        <p:nvGrpSpPr>
          <p:cNvPr id="18" name="组合 17"/>
          <p:cNvGrpSpPr/>
          <p:nvPr/>
        </p:nvGrpSpPr>
        <p:grpSpPr>
          <a:xfrm>
            <a:off x="1009650" y="987425"/>
            <a:ext cx="4051935" cy="39649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1140282" y="2265915"/>
              <a:ext cx="2003305" cy="972840"/>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项目经理需要对项目干系人有一个全面的了解，以后无论在启动、计划执行、问题处理和收尾都需要通过干系人系统考虑问题。</a:t>
              </a:r>
            </a:p>
          </p:txBody>
        </p:sp>
        <p:sp>
          <p:nvSpPr>
            <p:cNvPr id="10" name="TextBox 9"/>
            <p:cNvSpPr txBox="1"/>
            <p:nvPr/>
          </p:nvSpPr>
          <p:spPr>
            <a:xfrm>
              <a:off x="1543224" y="1398110"/>
              <a:ext cx="1261557" cy="839943"/>
            </a:xfrm>
            <a:prstGeom prst="rect">
              <a:avLst/>
            </a:prstGeom>
            <a:noFill/>
          </p:spPr>
          <p:txBody>
            <a:bodyPr wrap="square" lIns="0" tIns="0" rIns="0" bIns="0" rtlCol="0">
              <a:spAutoFit/>
            </a:bodyPr>
            <a:lstStyle/>
            <a:p>
              <a:pPr algn="ctr">
                <a:lnSpc>
                  <a:spcPct val="120000"/>
                </a:lnSpc>
              </a:pP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识别项目干系人</a:t>
              </a:r>
            </a:p>
          </p:txBody>
        </p:sp>
      </p:grpSp>
      <p:sp>
        <p:nvSpPr>
          <p:cNvPr id="2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graphicFrame>
        <p:nvGraphicFramePr>
          <p:cNvPr id="3" name="表格 2"/>
          <p:cNvGraphicFramePr/>
          <p:nvPr>
            <p:extLst>
              <p:ext uri="{D42A27DB-BD31-4B8C-83A1-F6EECF244321}">
                <p14:modId xmlns:p14="http://schemas.microsoft.com/office/powerpoint/2010/main" val="3596189588"/>
              </p:ext>
            </p:extLst>
          </p:nvPr>
        </p:nvGraphicFramePr>
        <p:xfrm>
          <a:off x="1820863" y="1018540"/>
          <a:ext cx="9106217" cy="5005070"/>
        </p:xfrm>
        <a:graphic>
          <a:graphicData uri="http://schemas.openxmlformats.org/drawingml/2006/table">
            <a:tbl>
              <a:tblPr firstRow="1" bandRow="1">
                <a:tableStyleId>{5C22544A-7EE6-4342-B048-85BDC9FD1C3A}</a:tableStyleId>
              </a:tblPr>
              <a:tblGrid>
                <a:gridCol w="1907857"/>
                <a:gridCol w="1799590"/>
                <a:gridCol w="1799590"/>
                <a:gridCol w="1799590"/>
                <a:gridCol w="1799590"/>
              </a:tblGrid>
              <a:tr h="33401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电话</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QQ</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邮箱</a:t>
                      </a:r>
                    </a:p>
                  </a:txBody>
                  <a:tcPr marL="0" marR="0" marT="0" marB="1" anchor="ctr"/>
                </a:tc>
              </a:tr>
              <a:tr h="100012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杨枨</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13357102333</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dirty="0" smtClean="0">
                          <a:latin typeface="宋体" panose="02010600030101010101" pitchFamily="2" charset="-122"/>
                          <a:ea typeface="宋体" panose="02010600030101010101" pitchFamily="2" charset="-122"/>
                          <a:cs typeface="Times New Roman" panose="02020603050405020304" charset="0"/>
                        </a:rPr>
                        <a:t>yangc@zucc.edu.cn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15858266626</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906438950</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15858261899</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597800183</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18757811940</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1345966165</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4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13958359678</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137873164</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18072878785</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1040050116</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100076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侯宏仑</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smtClean="0">
                          <a:latin typeface="宋体" panose="02010600030101010101" pitchFamily="2" charset="-122"/>
                          <a:ea typeface="宋体" panose="02010600030101010101" pitchFamily="2" charset="-122"/>
                          <a:cs typeface="Times New Roman" panose="02020603050405020304" charset="0"/>
                        </a:rPr>
                        <a:t>Ubilabs@zucc.edu.cn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管理员用户代表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游客用户代表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项目干系人登记册</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人力资源计划</a:t>
            </a:r>
          </a:p>
        </p:txBody>
      </p:sp>
      <p:graphicFrame>
        <p:nvGraphicFramePr>
          <p:cNvPr id="2" name="对象 -2147482624"/>
          <p:cNvGraphicFramePr>
            <a:graphicFrameLocks noChangeAspect="1"/>
          </p:cNvGraphicFramePr>
          <p:nvPr/>
        </p:nvGraphicFramePr>
        <p:xfrm>
          <a:off x="947420" y="919480"/>
          <a:ext cx="8615045" cy="6047740"/>
        </p:xfrm>
        <a:graphic>
          <a:graphicData uri="http://schemas.openxmlformats.org/presentationml/2006/ole">
            <mc:AlternateContent xmlns:mc="http://schemas.openxmlformats.org/markup-compatibility/2006">
              <mc:Choice xmlns:v="urn:schemas-microsoft-com:vml" Requires="v">
                <p:oleObj spid="_x0000_s3095" r:id="rId4" imgW="6239510" imgH="4765040" progId="Visio.Drawing.11">
                  <p:embed/>
                </p:oleObj>
              </mc:Choice>
              <mc:Fallback>
                <p:oleObj r:id="rId4" imgW="6239510" imgH="4765040" progId="Visio.Drawing.11">
                  <p:embed/>
                  <p:pic>
                    <p:nvPicPr>
                      <p:cNvPr id="0" name="图片 3075"/>
                      <p:cNvPicPr/>
                      <p:nvPr/>
                    </p:nvPicPr>
                    <p:blipFill>
                      <a:blip r:embed="rId5"/>
                      <a:stretch>
                        <a:fillRect/>
                      </a:stretch>
                    </p:blipFill>
                    <p:spPr>
                      <a:xfrm>
                        <a:off x="947420" y="919480"/>
                        <a:ext cx="8615045" cy="6047740"/>
                      </a:xfrm>
                      <a:prstGeom prst="rect">
                        <a:avLst/>
                      </a:prstGeom>
                      <a:noFill/>
                      <a:ln w="38100">
                        <a:noFill/>
                        <a:miter/>
                      </a:ln>
                    </p:spPr>
                  </p:pic>
                </p:oleObj>
              </mc:Fallback>
            </mc:AlternateContent>
          </a:graphicData>
        </a:graphic>
      </p:graphicFrame>
      <p:sp>
        <p:nvSpPr>
          <p:cNvPr id="3" name="Text Placeholder 16"/>
          <p:cNvSpPr>
            <a:spLocks noGrp="1"/>
          </p:cNvSpPr>
          <p:nvPr/>
        </p:nvSpPr>
        <p:spPr>
          <a:xfrm>
            <a:off x="9562465" y="919480"/>
            <a:ext cx="2887345" cy="6032500"/>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711200" algn="l">
              <a:lnSpc>
                <a:spcPct val="100000"/>
              </a:lnSpc>
              <a:spcBef>
                <a:spcPts val="1000"/>
              </a:spcBef>
              <a:buNone/>
              <a:extLst>
                <a:ext uri="{35155182-B16C-46BC-9424-99874614C6A1}">
                  <wpsdc:indentchars xmlns="" xmlns:wpsdc="http://www.wps.cn/officeDocument/2017/drawingmlCustomData" val="200" checksum="3773799597"/>
                </a:ext>
              </a:extLst>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规划主要是记录、分配、决定项目角色和职责及报告关系，由于是小组活动，每个人分配的功时基本相同。小组内各个成员都可被多项目共享。建立奖励机制，全面推行绩效考核管理，从成员的工作行为和工作完成情况进行考核。</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bg/>
                                          </p:spTgt>
                                        </p:tgtEl>
                                        <p:attrNameLst>
                                          <p:attrName>style.visibility</p:attrName>
                                        </p:attrNameLst>
                                      </p:cBhvr>
                                      <p:to>
                                        <p:strVal val="visible"/>
                                      </p:to>
                                    </p:set>
                                    <p:anim calcmode="lin" valueType="num">
                                      <p:cBhvr additive="base">
                                        <p:cTn id="12" dur="500" fill="hold"/>
                                        <p:tgtEl>
                                          <p:spTgt spid="2">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814830" y="1022985"/>
          <a:ext cx="9228455" cy="5971544"/>
        </p:xfrm>
        <a:graphic>
          <a:graphicData uri="http://schemas.openxmlformats.org/drawingml/2006/table">
            <a:tbl>
              <a:tblPr firstRow="1" bandRow="1">
                <a:tableStyleId>{5C22544A-7EE6-4342-B048-85BDC9FD1C3A}</a:tableStyleId>
              </a:tblPr>
              <a:tblGrid>
                <a:gridCol w="1108075"/>
                <a:gridCol w="1425575"/>
                <a:gridCol w="6694805"/>
              </a:tblGrid>
              <a:tr h="454660">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227076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负责项目的整体规划和管理；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负责项目计划的制定和维护；</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负责资源的分配和协调活动；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负责项目的跟踪和管理；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负责识别项目风险并制定风险缓解策略；</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a:t>
                      </a: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责度量数据的收集和分析</a:t>
                      </a:r>
                      <a:r>
                        <a:rPr lang="zh-CN" altLang="en-US" sz="1800" b="0" dirty="0">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对项目工作产品的最终质量负责。</a:t>
                      </a:r>
                    </a:p>
                  </a:txBody>
                  <a:tcPr marL="266700" marR="0" marT="76200" marB="1" anchor="ctr"/>
                </a:tc>
              </a:tr>
              <a:tr h="117348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需求人员</a:t>
                      </a:r>
                    </a:p>
                  </a:txBody>
                  <a:tcPr marL="0" marR="0" marT="0" marB="1" anchor="ctr"/>
                </a:tc>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李捷、  厉佩强、周盛、朱秉</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负责项目的需求调研；</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负责编写用户需求说明书；</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负责编写需求规格说明书对用户需求进行跟踪、管理；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62484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美工</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负责产品原型的设计；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负责产品界面的设计。</a:t>
                      </a:r>
                    </a:p>
                  </a:txBody>
                  <a:tcPr marL="266700" marR="0" marT="76200" marB="1" anchor="ctr"/>
                </a:tc>
              </a:tr>
              <a:tr h="144780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设计人员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负责建立系统架构；</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负责进行概要设计；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负责进行数据库设计；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负责进行详细设计；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247955" y="2431770"/>
            <a:ext cx="2223370" cy="2223370"/>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543081" y="3188863"/>
            <a:ext cx="17612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6152" name="椭圆 3088"/>
          <p:cNvSpPr>
            <a:spLocks noChangeArrowheads="1"/>
          </p:cNvSpPr>
          <p:nvPr/>
        </p:nvSpPr>
        <p:spPr bwMode="auto">
          <a:xfrm>
            <a:off x="1339409" y="4253326"/>
            <a:ext cx="169655" cy="169655"/>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658839" y="2166126"/>
            <a:ext cx="482177" cy="482177"/>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403995" y="2312721"/>
            <a:ext cx="3979458" cy="2461895"/>
          </a:xfrm>
          <a:prstGeom prst="rect">
            <a:avLst/>
          </a:prstGeom>
          <a:noFill/>
        </p:spPr>
        <p:txBody>
          <a:bodyPr wrap="square" lIns="0" tIns="0" rIns="0" bIns="0" rtlCol="0">
            <a:spAutoFit/>
          </a:bodyPr>
          <a:lstStyle/>
          <a:p>
            <a:pPr algn="just"/>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本计划旨在使 “软件工程系列课程教学辅助网站”项目的开展更加工程化，规范需求工程相关工作。本文档说明了关于的项目范围、工作内容、人员分配、时间安排、管理与控制办法、质量管理等，为本小组提供一个框架，使之能合理地估算需求工程所需的资源和开发进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56432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根据编码规范编写代码，并进行自测；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进行系统集成；</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修改软件</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BUG</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42481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测试人员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负责制定测试计划；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负责设计测试用例；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准备测试数据、测试环境和测试脚本；</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构建测试包；</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执行测试，记录测试结果；</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缺陷解决情况的跟踪；</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编写测试总结报告；</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维护缺陷库；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负责制定配置管理计划；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建立与维护配置库；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建立和发布基线；</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对配置库的状态进行跟踪和统计；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负责配置变更的跟踪。</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42716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客户代表</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&amp;</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负责需求的确认；</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参与项目的最终验收。</a:t>
                      </a:r>
                    </a:p>
                  </a:txBody>
                  <a:tcPr marL="266700" marR="0" marT="76200" marB="1" anchor="ctr"/>
                </a:tc>
              </a:tr>
              <a:tr h="424815">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QA</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负责制定质量保证计划；</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对项目的过程及工作产品进行审计和跟踪；</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对项目进展、风险和问题进行跟踪和监控；</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对项目的质量活动进行指导；</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向公司高层汇报项目情况；</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收集过程改进建议。</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高层领导</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杨枨老师及侯宏仑老师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审批项目重大任命、变更；保证项目所需的必要资源；</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审批对外的承诺；</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协调项目与项目、项目与其它部门间的资源分配。</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工作任务分解、以及甘特图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文档截止时间管理</a:t>
            </a:r>
          </a:p>
        </p:txBody>
      </p:sp>
      <p:graphicFrame>
        <p:nvGraphicFramePr>
          <p:cNvPr id="2" name="表格 1"/>
          <p:cNvGraphicFramePr/>
          <p:nvPr/>
        </p:nvGraphicFramePr>
        <p:xfrm>
          <a:off x="2141855" y="995680"/>
          <a:ext cx="8575040" cy="4912360"/>
        </p:xfrm>
        <a:graphic>
          <a:graphicData uri="http://schemas.openxmlformats.org/drawingml/2006/table">
            <a:tbl>
              <a:tblPr firstRow="1" bandRow="1">
                <a:tableStyleId>{5C22544A-7EE6-4342-B048-85BDC9FD1C3A}</a:tableStyleId>
              </a:tblPr>
              <a:tblGrid>
                <a:gridCol w="5737225"/>
                <a:gridCol w="2837815"/>
              </a:tblGrid>
              <a:tr h="5105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项目任务（及里程碑）</a:t>
                      </a:r>
                    </a:p>
                  </a:txBody>
                  <a:tcPr marL="0" marR="0" marT="0" marB="1" anchor="ct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截止日期</a:t>
                      </a:r>
                    </a:p>
                  </a:txBody>
                  <a:tcPr marL="0" marR="0" marT="0" marB="1" anchor="ctr"/>
                </a:tc>
              </a:tr>
              <a:tr h="878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67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Times New Roman" panose="02020603050405020304" charset="0"/>
                        </a:rPr>
                        <a:t>-</a:t>
                      </a:r>
                      <a:r>
                        <a:rPr lang="zh-CN" altLang="en-US" sz="1800" b="0">
                          <a:latin typeface="宋体" panose="02010600030101010101" pitchFamily="2" charset="-122"/>
                          <a:ea typeface="宋体" panose="02010600030101010101" pitchFamily="2" charset="-122"/>
                          <a:cs typeface="宋体" panose="02010600030101010101" pitchFamily="2" charset="-122"/>
                        </a:rPr>
                        <a:t>初步</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阶段</a:t>
                      </a:r>
                      <a:r>
                        <a:rPr lang="zh-CN" altLang="en-US" sz="1800" b="0">
                          <a:latin typeface="宋体" panose="02010600030101010101" pitchFamily="2" charset="-122"/>
                          <a:ea typeface="宋体" panose="02010600030101010101" pitchFamily="2" charset="-122"/>
                          <a:cs typeface="Times New Roman" panose="02020603050405020304" charset="0"/>
                        </a:rPr>
                        <a:t>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系统设计与实现计划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en-US" altLang="zh-CN" sz="1800" b="0">
                          <a:latin typeface="宋体" panose="02010600030101010101" pitchFamily="2" charset="-122"/>
                          <a:ea typeface="宋体" panose="02010600030101010101" pitchFamily="2" charset="-122"/>
                          <a:cs typeface="Times New Roman" panose="02020603050405020304" charset="0"/>
                        </a:rPr>
                        <a:t>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16</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737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安装部署计划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培训计划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宋体" panose="02010600030101010101" pitchFamily="2" charset="-122"/>
                          <a:ea typeface="宋体" panose="02010600030101010101" pitchFamily="2" charset="-122"/>
                          <a:cs typeface="Times New Roman" panose="02020603050405020304" charset="0"/>
                        </a:rPr>
                        <a:t>2</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bl>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839443383"/>
              </p:ext>
            </p:extLst>
          </p:nvPr>
        </p:nvGraphicFramePr>
        <p:xfrm>
          <a:off x="10716895" y="995680"/>
          <a:ext cx="971550" cy="800100"/>
        </p:xfrm>
        <a:graphic>
          <a:graphicData uri="http://schemas.openxmlformats.org/presentationml/2006/ole">
            <mc:AlternateContent xmlns:mc="http://schemas.openxmlformats.org/markup-compatibility/2006">
              <mc:Choice xmlns:v="urn:schemas-microsoft-com:vml" Requires="v">
                <p:oleObj spid="_x0000_s1046" name="项目" showAsIcon="1" r:id="rId4" imgW="971640" imgH="800280" progId="MSProject.Project.9">
                  <p:embed/>
                </p:oleObj>
              </mc:Choice>
              <mc:Fallback>
                <p:oleObj name="项目" showAsIcon="1" r:id="rId4" imgW="971640" imgH="800280" progId="MSProject.Project.9">
                  <p:embed/>
                  <p:pic>
                    <p:nvPicPr>
                      <p:cNvPr id="0" name="图片 1025"/>
                      <p:cNvPicPr/>
                      <p:nvPr/>
                    </p:nvPicPr>
                    <p:blipFill>
                      <a:blip r:embed="rId5"/>
                      <a:stretch>
                        <a:fillRect/>
                      </a:stretch>
                    </p:blipFill>
                    <p:spPr>
                      <a:xfrm>
                        <a:off x="10716895" y="9956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范围管理计划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需求工程范围管理表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5102227"/>
        </p:xfrm>
        <a:graphic>
          <a:graphicData uri="http://schemas.openxmlformats.org/drawingml/2006/table">
            <a:tbl>
              <a:tblPr firstRow="1" bandRow="1">
                <a:tableStyleId>{5C22544A-7EE6-4342-B048-85BDC9FD1C3A}</a:tableStyleId>
              </a:tblPr>
              <a:tblGrid>
                <a:gridCol w="1149350"/>
                <a:gridCol w="742569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225298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需求获取</a:t>
                      </a: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编写项目</a:t>
                      </a:r>
                      <a:r>
                        <a:rPr lang="zh-CN" altLang="en-US" sz="1800" b="0" dirty="0">
                          <a:latin typeface="Times New Roman" panose="02020603050405020304" charset="0"/>
                          <a:cs typeface="Times New Roman" panose="02020603050405020304" charset="0"/>
                        </a:rPr>
                        <a:t>视图与范围；</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确定需求开发</a:t>
                      </a:r>
                      <a:r>
                        <a:rPr lang="zh-CN" altLang="en-US" sz="1800" b="0" dirty="0">
                          <a:latin typeface="Times New Roman" panose="02020603050405020304" charset="0"/>
                          <a:cs typeface="Times New Roman" panose="02020603050405020304" charset="0"/>
                        </a:rPr>
                        <a:t>过程；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用户群</a:t>
                      </a:r>
                      <a:r>
                        <a:rPr lang="zh-CN" altLang="en-US" sz="1800" b="0" dirty="0">
                          <a:latin typeface="Times New Roman" panose="02020603050405020304" charset="0"/>
                          <a:cs typeface="Times New Roman" panose="02020603050405020304" charset="0"/>
                        </a:rPr>
                        <a:t>分类；</a:t>
                      </a:r>
                      <a:r>
                        <a:rPr lang="zh-CN" altLang="en-US" sz="1800" b="0" dirty="0">
                          <a:latin typeface="宋体" panose="02010600030101010101" pitchFamily="2" charset="-122"/>
                          <a:ea typeface="宋体" panose="02010600030101010101" pitchFamily="2" charset="-122"/>
                          <a:cs typeface="宋体" panose="02010600030101010101" pitchFamily="2" charset="-122"/>
                        </a:rPr>
                        <a:t>选择</a:t>
                      </a:r>
                      <a:r>
                        <a:rPr lang="zh-CN" altLang="en-US" sz="1800" b="0" dirty="0">
                          <a:latin typeface="Times New Roman" panose="02020603050405020304" charset="0"/>
                          <a:cs typeface="Times New Roman" panose="02020603050405020304" charset="0"/>
                        </a:rPr>
                        <a:t>产品代表；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建立核心队伍；确定使用实例；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召开</a:t>
                      </a:r>
                      <a:r>
                        <a:rPr lang="zh-CN" altLang="en-US" sz="1800" b="0" dirty="0">
                          <a:latin typeface="Times New Roman" panose="02020603050405020304" charset="0"/>
                          <a:cs typeface="Times New Roman" panose="02020603050405020304" charset="0"/>
                        </a:rPr>
                        <a:t>应用程序开发联系会议；</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分析</a:t>
                      </a:r>
                      <a:r>
                        <a:rPr lang="zh-CN" altLang="en-US" sz="1800" b="0" dirty="0">
                          <a:latin typeface="Times New Roman" panose="02020603050405020304" charset="0"/>
                          <a:cs typeface="Times New Roman" panose="02020603050405020304" charset="0"/>
                        </a:rPr>
                        <a:t>用户工作流程；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确定质量</a:t>
                      </a:r>
                      <a:r>
                        <a:rPr lang="zh-CN" altLang="en-US" sz="1800" b="0" dirty="0">
                          <a:latin typeface="Times New Roman" panose="02020603050405020304" charset="0"/>
                          <a:cs typeface="Times New Roman" panose="02020603050405020304" charset="0"/>
                        </a:rPr>
                        <a:t>属性；</a:t>
                      </a:r>
                      <a:r>
                        <a:rPr lang="zh-CN" altLang="en-US" sz="1800" b="0" dirty="0">
                          <a:latin typeface="宋体" panose="02010600030101010101" pitchFamily="2" charset="-122"/>
                          <a:ea typeface="宋体" panose="02010600030101010101" pitchFamily="2" charset="-122"/>
                          <a:cs typeface="宋体" panose="02010600030101010101" pitchFamily="2" charset="-122"/>
                        </a:rPr>
                        <a:t>检查问题报告；</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需求重用；</a:t>
                      </a: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绘制关联图；</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a:t>
                      </a:r>
                      <a:r>
                        <a:rPr lang="zh-CN" altLang="en-US" sz="1800" b="0">
                          <a:latin typeface="Times New Roman" panose="02020603050405020304" charset="0"/>
                          <a:cs typeface="Times New Roman" panose="02020603050405020304" charset="0"/>
                        </a:rPr>
                        <a:t>开发原型；</a:t>
                      </a: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可行性；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Times New Roman" panose="02020603050405020304" charset="0"/>
                          <a:cs typeface="Times New Roman" panose="02020603050405020304" charset="0"/>
                        </a:rPr>
                        <a:t>需求优先级；</a:t>
                      </a:r>
                      <a:r>
                        <a:rPr lang="zh-CN" altLang="en-US" sz="1800" b="0">
                          <a:latin typeface="宋体" panose="02010600030101010101" pitchFamily="2" charset="-122"/>
                          <a:ea typeface="宋体" panose="02010600030101010101" pitchFamily="2" charset="-122"/>
                          <a:cs typeface="宋体" panose="02010600030101010101" pitchFamily="2" charset="-122"/>
                        </a:rPr>
                        <a:t>为</a:t>
                      </a:r>
                      <a:r>
                        <a:rPr lang="zh-CN" altLang="en-US" sz="1800" b="0">
                          <a:latin typeface="Times New Roman" panose="02020603050405020304" charset="0"/>
                          <a:cs typeface="Times New Roman" panose="02020603050405020304" charset="0"/>
                        </a:rPr>
                        <a:t>需求建立模型；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Times New Roman" panose="02020603050405020304" charset="0"/>
                          <a:cs typeface="Times New Roman" panose="02020603050405020304" charset="0"/>
                        </a:rPr>
                        <a:t>数据字典；</a:t>
                      </a:r>
                      <a:r>
                        <a:rPr lang="zh-CN" altLang="en-US" sz="1800" b="0">
                          <a:latin typeface="宋体" panose="02010600030101010101" pitchFamily="2" charset="-122"/>
                          <a:ea typeface="宋体" panose="02010600030101010101" pitchFamily="2" charset="-122"/>
                          <a:cs typeface="宋体" panose="02010600030101010101" pitchFamily="2" charset="-122"/>
                        </a:rPr>
                        <a:t>应用质量功能</a:t>
                      </a:r>
                      <a:r>
                        <a:rPr lang="zh-CN" altLang="en-US" sz="1800" b="0">
                          <a:latin typeface="Times New Roman" panose="02020603050405020304" charset="0"/>
                          <a:cs typeface="Times New Roman" panose="02020603050405020304" charset="0"/>
                        </a:rPr>
                        <a:t>调配；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3716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规格说明</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采用</a:t>
                      </a:r>
                      <a:r>
                        <a:rPr lang="en-US" altLang="zh-CN" sz="1800" b="0">
                          <a:latin typeface="宋体" panose="02010600030101010101" pitchFamily="2" charset="-122"/>
                          <a:ea typeface="宋体" panose="02010600030101010101" pitchFamily="2" charset="-122"/>
                          <a:cs typeface="宋体" panose="02010600030101010101" pitchFamily="2" charset="-122"/>
                        </a:rPr>
                        <a:t>SRS</a:t>
                      </a:r>
                      <a:r>
                        <a:rPr lang="zh-CN" altLang="en-US" sz="1800" b="0">
                          <a:latin typeface="宋体" panose="02010600030101010101" pitchFamily="2" charset="-122"/>
                          <a:ea typeface="宋体" panose="02010600030101010101" pitchFamily="2" charset="-122"/>
                          <a:cs typeface="宋体" panose="02010600030101010101" pitchFamily="2" charset="-122"/>
                        </a:rPr>
                        <a:t>模板；</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确定需求来源；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为需求分配唯一标号；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记录业务规范；</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创建需求</a:t>
                      </a:r>
                      <a:r>
                        <a:rPr lang="zh-CN" altLang="en-US" sz="1800" b="0">
                          <a:latin typeface="Times New Roman" panose="02020603050405020304" charset="0"/>
                          <a:cs typeface="Times New Roman" panose="02020603050405020304" charset="0"/>
                        </a:rPr>
                        <a:t>跟踪能力矩阵；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3982086"/>
        </p:xfrm>
        <a:graphic>
          <a:graphicData uri="http://schemas.openxmlformats.org/drawingml/2006/table">
            <a:tbl>
              <a:tblPr firstRow="1" bandRow="1">
                <a:tableStyleId>{5C22544A-7EE6-4342-B048-85BDC9FD1C3A}</a:tableStyleId>
              </a:tblPr>
              <a:tblGrid>
                <a:gridCol w="1482725"/>
                <a:gridCol w="7092315"/>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1132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需求规格</a:t>
                      </a:r>
                      <a:r>
                        <a:rPr lang="zh-CN" altLang="en-US" sz="1800" b="0">
                          <a:latin typeface="宋体" panose="02010600030101010101" pitchFamily="2" charset="-122"/>
                          <a:ea typeface="宋体" panose="02010600030101010101" pitchFamily="2" charset="-122"/>
                          <a:cs typeface="Times New Roman" panose="02020603050405020304" charset="0"/>
                        </a:rPr>
                        <a:t>审核</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审查需求文档</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测试用例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编写用户</a:t>
                      </a:r>
                      <a:r>
                        <a:rPr lang="zh-CN" altLang="en-US" sz="1800" b="0">
                          <a:latin typeface="宋体" panose="02010600030101010101" pitchFamily="2" charset="-122"/>
                          <a:ea typeface="宋体" panose="02010600030101010101" pitchFamily="2" charset="-122"/>
                          <a:cs typeface="Times New Roman" panose="02020603050405020304" charset="0"/>
                        </a:rPr>
                        <a:t>手册</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宋体" panose="02010600030101010101" pitchFamily="2" charset="-122"/>
                          <a:ea typeface="宋体" panose="02010600030101010101" pitchFamily="2" charset="-122"/>
                          <a:cs typeface="Times New Roman" panose="02020603050405020304" charset="0"/>
                        </a:rPr>
                        <a:t>合格的标准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需求管理</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确定需求变更控制过程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成立需求变更控制委员会</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进行需求</a:t>
                      </a:r>
                      <a:r>
                        <a:rPr lang="zh-CN" altLang="en-US" sz="1800" b="0">
                          <a:latin typeface="宋体" panose="02010600030101010101" pitchFamily="2" charset="-122"/>
                          <a:ea typeface="宋体" panose="02010600030101010101" pitchFamily="2" charset="-122"/>
                          <a:cs typeface="Times New Roman" panose="02020603050405020304" charset="0"/>
                        </a:rPr>
                        <a:t>变更影响分析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每一项变更</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需求文档和基准版本和控制版本</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维护变更</a:t>
                      </a:r>
                      <a:r>
                        <a:rPr lang="zh-CN" altLang="en-US" sz="1800" b="0">
                          <a:latin typeface="宋体" panose="02010600030101010101" pitchFamily="2" charset="-122"/>
                          <a:ea typeface="宋体" panose="02010600030101010101" pitchFamily="2" charset="-122"/>
                          <a:cs typeface="Times New Roman" panose="02020603050405020304" charset="0"/>
                        </a:rPr>
                        <a:t>历史记录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需求状态</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衡量需求稳定性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使用需求管理工具</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10" name="文本框 9"/>
          <p:cNvSpPr txBox="1"/>
          <p:nvPr/>
        </p:nvSpPr>
        <p:spPr>
          <a:xfrm>
            <a:off x="6255915" y="3831006"/>
            <a:ext cx="3979458" cy="215265"/>
          </a:xfrm>
          <a:prstGeom prst="rect">
            <a:avLst/>
          </a:prstGeom>
          <a:noFill/>
        </p:spPr>
        <p:txBody>
          <a:bodyPr wrap="square" lIns="0" tIns="0" rIns="0" bIns="0" rtlCol="0">
            <a:spAutoFit/>
          </a:bodyPr>
          <a:lstStyle/>
          <a:p>
            <a:pPr algn="just"/>
            <a:r>
              <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成本资金预算及管理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578065" y="2748102"/>
            <a:ext cx="2106786" cy="1944037"/>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508000">
              <a:lnSpc>
                <a:spcPct val="100000"/>
              </a:lnSpc>
              <a:spcBef>
                <a:spcPts val="0"/>
              </a:spcBef>
              <a:spcAft>
                <a:spcPts val="0"/>
              </a:spcAft>
              <a:buNone/>
              <a:extLst>
                <a:ext uri="{35155182-B16C-46BC-9424-99874614C6A1}">
                  <wpsdc:indentchars xmlns="" xmlns:wpsdc="http://www.wps.cn/officeDocument/2017/drawingmlCustomData" val="200" checksum="282533468"/>
                </a:ext>
              </a:extLst>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开发小组工时基本1</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52.88</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h，开发费</a:t>
            </a:r>
            <a:r>
              <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用为</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30.97/h，所以开发人员成本为</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4734.69</a:t>
            </a:r>
            <a:r>
              <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元</a:t>
            </a:r>
            <a:r>
              <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3" name="Content Placeholder 2"/>
          <p:cNvSpPr txBox="1"/>
          <p:nvPr/>
        </p:nvSpPr>
        <p:spPr>
          <a:xfrm>
            <a:off x="3807397" y="3259332"/>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人</a:t>
            </a:r>
          </a:p>
        </p:txBody>
      </p:sp>
      <p:sp>
        <p:nvSpPr>
          <p:cNvPr id="14" name="Content Placeholder 2"/>
          <p:cNvSpPr txBox="1"/>
          <p:nvPr/>
        </p:nvSpPr>
        <p:spPr>
          <a:xfrm>
            <a:off x="6029602" y="3648840"/>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个月</a:t>
            </a:r>
          </a:p>
        </p:txBody>
      </p:sp>
      <p:sp>
        <p:nvSpPr>
          <p:cNvPr id="5" name="任意多边形 4"/>
          <p:cNvSpPr/>
          <p:nvPr/>
        </p:nvSpPr>
        <p:spPr>
          <a:xfrm>
            <a:off x="1653379" y="157844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需求工程经费预算</a:t>
            </a:r>
          </a:p>
        </p:txBody>
      </p:sp>
      <p:sp>
        <p:nvSpPr>
          <p:cNvPr id="7" name="任意多边形 6"/>
          <p:cNvSpPr/>
          <p:nvPr/>
        </p:nvSpPr>
        <p:spPr>
          <a:xfrm>
            <a:off x="3861878" y="206320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开发者人数</a:t>
            </a:r>
          </a:p>
        </p:txBody>
      </p:sp>
      <p:sp>
        <p:nvSpPr>
          <p:cNvPr id="8" name="任意多边形 7"/>
          <p:cNvSpPr/>
          <p:nvPr/>
        </p:nvSpPr>
        <p:spPr>
          <a:xfrm>
            <a:off x="6070377" y="253873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开发时间</a:t>
            </a:r>
          </a:p>
        </p:txBody>
      </p:sp>
      <p:sp>
        <p:nvSpPr>
          <p:cNvPr id="9" name="任意多边形 8"/>
          <p:cNvSpPr/>
          <p:nvPr/>
        </p:nvSpPr>
        <p:spPr>
          <a:xfrm>
            <a:off x="8278876" y="300343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总费用</a:t>
            </a:r>
            <a:endParaRPr lang="zh-CN" sz="18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48695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05552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07029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56038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2" name="Content Placeholder 2"/>
          <p:cNvSpPr txBox="1"/>
          <p:nvPr/>
        </p:nvSpPr>
        <p:spPr>
          <a:xfrm>
            <a:off x="8375292" y="4260345"/>
            <a:ext cx="2099520" cy="712931"/>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00000"/>
              </a:lnSpc>
              <a:spcBef>
                <a:spcPts val="0"/>
              </a:spcBef>
              <a:spcAft>
                <a:spcPts val="0"/>
              </a:spcAft>
              <a:buNone/>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总费用为</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4734.69</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元。</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bldLvl="0" animBg="1"/>
      <p:bldP spid="7" grpId="0" bldLvl="0" animBg="1"/>
      <p:bldP spid="8" grpId="0" bldLvl="0" animBg="1"/>
      <p:bldP spid="9" grpId="0" bldLvl="0" animBg="1"/>
      <p:bldP spid="16" grpId="0" bldLvl="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07</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与质量管理计划相关的内容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干系人分析</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SubTitle_1"/>
          <p:cNvSpPr>
            <a:spLocks noChangeArrowheads="1"/>
          </p:cNvSpPr>
          <p:nvPr>
            <p:custDataLst>
              <p:tags r:id="rId12"/>
            </p:custDataLst>
          </p:nvPr>
        </p:nvSpPr>
        <p:spPr bwMode="gray">
          <a:xfrm>
            <a:off x="6506239" y="714362"/>
            <a:ext cx="4395530" cy="683047"/>
          </a:xfrm>
          <a:prstGeom prst="roundRect">
            <a:avLst>
              <a:gd name="adj" fmla="val 50000"/>
            </a:avLst>
          </a:prstGeom>
          <a:solidFill>
            <a:srgbClr val="FF000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业务机遇和目标</a:t>
            </a:r>
          </a:p>
        </p:txBody>
      </p:sp>
      <p:cxnSp>
        <p:nvCxnSpPr>
          <p:cNvPr id="14" name="直接箭头连接符 13"/>
          <p:cNvCxnSpPr/>
          <p:nvPr/>
        </p:nvCxnSpPr>
        <p:spPr>
          <a:xfrm flipV="1">
            <a:off x="4125595" y="1168400"/>
            <a:ext cx="2160270" cy="1800225"/>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97350" y="4264660"/>
            <a:ext cx="2088515" cy="1871980"/>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MH_SubTitle_4"/>
          <p:cNvSpPr>
            <a:spLocks noChangeArrowheads="1"/>
          </p:cNvSpPr>
          <p:nvPr>
            <p:custDataLst>
              <p:tags r:id="rId13"/>
            </p:custDataLst>
          </p:nvPr>
        </p:nvSpPr>
        <p:spPr bwMode="gray">
          <a:xfrm>
            <a:off x="6506239" y="5912379"/>
            <a:ext cx="4395530" cy="681372"/>
          </a:xfrm>
          <a:prstGeom prst="roundRect">
            <a:avLst>
              <a:gd name="adj" fmla="val 50000"/>
            </a:avLst>
          </a:prstGeom>
          <a:solidFill>
            <a:srgbClr val="7030A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14:bounceEnd="40000">
                                          <p:cBhvr additive="base">
                                            <p:cTn id="4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14:bounceEnd="40000">
                                          <p:cBhvr additive="base">
                                            <p:cTn id="59"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14:presetBounceEnd="40000">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14:bounceEnd="40000">
                                          <p:cBhvr additive="base">
                                            <p:cTn id="70"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fill="hold"/>
                                            <p:tgtEl>
                                              <p:spTgt spid="9"/>
                                            </p:tgtEl>
                                            <p:attrNameLst>
                                              <p:attrName>ppt_x</p:attrName>
                                            </p:attrNameLst>
                                          </p:cBhvr>
                                          <p:tavLst>
                                            <p:tav tm="0">
                                              <p:val>
                                                <p:strVal val="0-#ppt_w/2"/>
                                              </p:val>
                                            </p:tav>
                                            <p:tav tm="100000">
                                              <p:val>
                                                <p:strVal val="#ppt_x"/>
                                              </p:val>
                                            </p:tav>
                                          </p:tavLst>
                                        </p:anim>
                                        <p:anim calcmode="lin" valueType="num">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500" fill="hold"/>
                                            <p:tgtEl>
                                              <p:spTgt spid="11"/>
                                            </p:tgtEl>
                                            <p:attrNameLst>
                                              <p:attrName>ppt_x</p:attrName>
                                            </p:attrNameLst>
                                          </p:cBhvr>
                                          <p:tavLst>
                                            <p:tav tm="0">
                                              <p:val>
                                                <p:strVal val="0-#ppt_w/2"/>
                                              </p:val>
                                            </p:tav>
                                            <p:tav tm="100000">
                                              <p:val>
                                                <p:strVal val="#ppt_x"/>
                                              </p:val>
                                            </p:tav>
                                          </p:tavLst>
                                        </p:anim>
                                        <p:anim calcmode="lin" valueType="num">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500" fill="hold"/>
                                            <p:tgtEl>
                                              <p:spTgt spid="3"/>
                                            </p:tgtEl>
                                            <p:attrNameLst>
                                              <p:attrName>ppt_x</p:attrName>
                                            </p:attrNameLst>
                                          </p:cBhvr>
                                          <p:tavLst>
                                            <p:tav tm="0">
                                              <p:val>
                                                <p:strVal val="0-#ppt_w/2"/>
                                              </p:val>
                                            </p:tav>
                                            <p:tav tm="100000">
                                              <p:val>
                                                <p:strVal val="#ppt_x"/>
                                              </p:val>
                                            </p:tav>
                                          </p:tavLst>
                                        </p:anim>
                                        <p:anim calcmode="lin" valueType="num">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152602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质量目标</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2129087"/>
            <a:ext cx="3868511" cy="4616450"/>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1.确保“软件工程系列课程教学辅助网站”需求工程项目的工程质量与客户需求达到高度的一致性。</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2.确保“软件工程系列课程教学辅助网站”需求工程项目最后完成时间不超过最后期限一个星期，能够按时完成。</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3.确保“软件工程系列课程辅助网站”需求工程项目的成本在预算的±10%之内。</a:t>
            </a:r>
          </a:p>
        </p:txBody>
      </p:sp>
      <p:sp>
        <p:nvSpPr>
          <p:cNvPr id="10" name="TextBox 39"/>
          <p:cNvSpPr txBox="1"/>
          <p:nvPr/>
        </p:nvSpPr>
        <p:spPr>
          <a:xfrm>
            <a:off x="956945" y="1096010"/>
            <a:ext cx="5415915" cy="1169035"/>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参考标准：</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4294967295"/>
          </p:nvPr>
        </p:nvSpPr>
        <p:spPr>
          <a:xfrm>
            <a:off x="609600" y="1585595"/>
            <a:ext cx="4542155" cy="228219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1.建立一个以项目经理为总负责人的项目小组，项目经理管理全组成员，合理安排各个成员的个人任务，发挥各成员的长处，避其短处；</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2.每位成员都应该有严谨的工作作风和正确的个人态度，要严格约束自己，对自己的个人任务要力求完美；</a:t>
            </a:r>
          </a:p>
        </p:txBody>
      </p:sp>
      <p:sp>
        <p:nvSpPr>
          <p:cNvPr id="18" name="Text Placeholder 17"/>
          <p:cNvSpPr>
            <a:spLocks noGrp="1"/>
          </p:cNvSpPr>
          <p:nvPr>
            <p:ph type="body" sz="quarter" idx="4294967295"/>
          </p:nvPr>
        </p:nvSpPr>
        <p:spPr>
          <a:xfrm>
            <a:off x="610235" y="4756150"/>
            <a:ext cx="3856355" cy="197485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3.与客户保持时刻联系，要清楚的知道客户的需求，对于客户提出的超出技术范围的要求要予以合理的驳回；</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4.要建立一个严格的奖惩制度，以给组员更大的动力；</a:t>
            </a:r>
          </a:p>
        </p:txBody>
      </p:sp>
      <p:sp>
        <p:nvSpPr>
          <p:cNvPr id="13" name="Text Placeholder 12"/>
          <p:cNvSpPr>
            <a:spLocks noGrp="1"/>
          </p:cNvSpPr>
          <p:nvPr>
            <p:ph type="body" sz="quarter" idx="4294967295"/>
          </p:nvPr>
        </p:nvSpPr>
        <p:spPr>
          <a:xfrm>
            <a:off x="8795385" y="2501265"/>
            <a:ext cx="3492500" cy="382143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5.定期质量检查，召开质量分析会议，分析质量保证计划的执行情况，及时发现问题，研究改进措施，积极推动全面质量管理工作的深入开展；</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6.项目部质量工程师收集过程中不及格和质量问题的各类信息，每周对质量不合格信息进行整理，提出分析报告，判明产生的原因，制定相应处置方案和纠正措施，在规定期限内进行整改。</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grpId="0" nodeType="after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 calcmode="lin" valueType="num">
                                      <p:cBhvr additive="base">
                                        <p:cTn id="26"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3633471"/>
        </p:xfrm>
        <a:graphic>
          <a:graphicData uri="http://schemas.openxmlformats.org/drawingml/2006/table">
            <a:tbl>
              <a:tblPr firstRow="1" bandRow="1">
                <a:tableStyleId>{5C22544A-7EE6-4342-B048-85BDC9FD1C3A}</a:tableStyleId>
              </a:tblPr>
              <a:tblGrid>
                <a:gridCol w="2021205"/>
                <a:gridCol w="6553835"/>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概括性的项目描述和产品描述。</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概括性的项目描述，包括项目的总体范围和总体质量要求。</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可测量的项目目标和相关的成功标准。</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项目的主要风险，可以列出项目的主要风险类别。</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总体里程碑进度计划。</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总体预算，可以是一个概算区间</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委派的项目经理及其职责和职权。</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发起人或其他批准项目章程的人员的姓名和职权。</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人力资源管理成本管理风险管理范围管理时间管理质量管理沟通管理</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4730752"/>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简介</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任务概述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数据描述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功能需求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性能需求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其它需求</a:t>
                      </a:r>
                    </a:p>
                  </a:txBody>
                  <a:tcPr marL="571500" marR="0" marT="0" marB="1"/>
                </a:tc>
              </a:tr>
              <a:tr h="1058545">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需求变更的影响分析</a:t>
                      </a:r>
                    </a:p>
                  </a:txBody>
                  <a:tcPr marL="571500" marR="0" marT="0" marB="1"/>
                </a:tc>
              </a:tr>
              <a:tr h="1058545">
                <a:tc>
                  <a:txBody>
                    <a:bodyPr/>
                    <a:lstStyle/>
                    <a:p>
                      <a:pPr indent="0" fontAlgn="t">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a:t>
                      </a:r>
                      <a:r>
                        <a:rPr lang="zh-CN" altLang="en-US" sz="1800" b="0" dirty="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dirty="0">
                          <a:latin typeface="宋体" panose="02010600030101010101" pitchFamily="2" charset="-122"/>
                          <a:ea typeface="宋体" panose="02010600030101010101" pitchFamily="2" charset="-122"/>
                          <a:cs typeface="宋体" panose="02010600030101010101" pitchFamily="2" charset="-122"/>
                        </a:rPr>
                        <a:t>》</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总体设计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接口</a:t>
                      </a:r>
                      <a:r>
                        <a:rPr lang="zh-CN" altLang="en-US" sz="1800" b="0">
                          <a:latin typeface="宋体" panose="02010600030101010101" pitchFamily="2" charset="-122"/>
                          <a:ea typeface="宋体" panose="02010600030101010101" pitchFamily="2" charset="-122"/>
                          <a:cs typeface="Times New Roman" panose="02020603050405020304" charset="0"/>
                        </a:rPr>
                        <a:t>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系统数据结构设计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系统出错处理设计</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2610486"/>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测试设计简介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测试方法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测试预计结果与分析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测试结论与建议</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编写目的</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开发结果</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项目评价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经验教训</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里程碑评审结果记录</a:t>
            </a:r>
          </a:p>
        </p:txBody>
      </p:sp>
      <p:graphicFrame>
        <p:nvGraphicFramePr>
          <p:cNvPr id="2" name="表格 1"/>
          <p:cNvGraphicFramePr/>
          <p:nvPr/>
        </p:nvGraphicFramePr>
        <p:xfrm>
          <a:off x="2141855" y="1339850"/>
          <a:ext cx="8575040" cy="3624580"/>
        </p:xfrm>
        <a:graphic>
          <a:graphicData uri="http://schemas.openxmlformats.org/drawingml/2006/table">
            <a:tbl>
              <a:tblPr firstRow="1" bandRow="1">
                <a:tableStyleId>{5C22544A-7EE6-4342-B048-85BDC9FD1C3A}</a:tableStyleId>
              </a:tblPr>
              <a:tblGrid>
                <a:gridCol w="2526665"/>
                <a:gridCol w="3197225"/>
                <a:gridCol w="1398905"/>
                <a:gridCol w="1452245"/>
              </a:tblGrid>
              <a:tr h="408940">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参与人</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评审结果</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备注</a:t>
                      </a:r>
                    </a:p>
                  </a:txBody>
                  <a:tcPr marL="0" marR="0" marT="0" marB="1"/>
                </a:tc>
              </a:tr>
              <a:tr h="6394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项目经理用户杨枨老师、侯宏仑老师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3053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89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测试用例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endParaRPr lang="zh-CN" altLang="en-US" sz="1800" b="0">
                        <a:latin typeface="Times New Roman" panose="02020603050405020304" charset="0"/>
                        <a:ea typeface="Times New Roman" panose="02020603050405020304" charset="0"/>
                        <a:cs typeface="Times New Roman" panose="02020603050405020304" charset="0"/>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6191" y="3835418"/>
            <a:ext cx="761300" cy="1779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11276191" y="5234158"/>
            <a:ext cx="761300" cy="7613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ectangle 5"/>
          <p:cNvSpPr/>
          <p:nvPr/>
        </p:nvSpPr>
        <p:spPr>
          <a:xfrm>
            <a:off x="10206743" y="2711597"/>
            <a:ext cx="761300" cy="2903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10206743" y="5234158"/>
            <a:ext cx="761300" cy="7613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9137299" y="3158709"/>
            <a:ext cx="761300" cy="24560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9137299" y="5234158"/>
            <a:ext cx="761300" cy="7613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8067854" y="4330870"/>
            <a:ext cx="761300" cy="1283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8067854" y="5234158"/>
            <a:ext cx="761300" cy="7613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6998408" y="3835418"/>
            <a:ext cx="761300" cy="17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2"/>
          <p:cNvSpPr/>
          <p:nvPr/>
        </p:nvSpPr>
        <p:spPr>
          <a:xfrm>
            <a:off x="6998408" y="5234158"/>
            <a:ext cx="761300" cy="761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Group 13"/>
          <p:cNvGrpSpPr/>
          <p:nvPr/>
        </p:nvGrpSpPr>
        <p:grpSpPr>
          <a:xfrm>
            <a:off x="11463539" y="5417874"/>
            <a:ext cx="386598" cy="387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06319" y="5414331"/>
            <a:ext cx="362146" cy="386598"/>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9323327" y="5451907"/>
            <a:ext cx="387259" cy="325800"/>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8254872" y="5421506"/>
            <a:ext cx="386598" cy="386598"/>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7185757" y="5475605"/>
            <a:ext cx="386598" cy="302009"/>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10537861" y="2300033"/>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
            </a:r>
          </a:p>
        </p:txBody>
      </p:sp>
      <p:sp>
        <p:nvSpPr>
          <p:cNvPr id="50" name="TextBox 49"/>
          <p:cNvSpPr txBox="1"/>
          <p:nvPr/>
        </p:nvSpPr>
        <p:spPr>
          <a:xfrm>
            <a:off x="7329526" y="3427262"/>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a:t>
            </a:r>
          </a:p>
        </p:txBody>
      </p:sp>
      <p:sp>
        <p:nvSpPr>
          <p:cNvPr id="51" name="TextBox 50"/>
          <p:cNvSpPr txBox="1"/>
          <p:nvPr/>
        </p:nvSpPr>
        <p:spPr>
          <a:xfrm>
            <a:off x="8397779" y="3960150"/>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t>
            </a:r>
          </a:p>
        </p:txBody>
      </p:sp>
      <p:sp>
        <p:nvSpPr>
          <p:cNvPr id="52" name="TextBox 51"/>
          <p:cNvSpPr txBox="1"/>
          <p:nvPr/>
        </p:nvSpPr>
        <p:spPr>
          <a:xfrm>
            <a:off x="11605171" y="3484405"/>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a:t>
            </a:r>
          </a:p>
        </p:txBody>
      </p:sp>
      <p:sp>
        <p:nvSpPr>
          <p:cNvPr id="53" name="TextBox 52"/>
          <p:cNvSpPr txBox="1"/>
          <p:nvPr/>
        </p:nvSpPr>
        <p:spPr>
          <a:xfrm>
            <a:off x="9451360" y="2801359"/>
            <a:ext cx="8890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p>
        </p:txBody>
      </p:sp>
      <p:sp>
        <p:nvSpPr>
          <p:cNvPr id="54" name="TextBox 53"/>
          <p:cNvSpPr txBox="1"/>
          <p:nvPr/>
        </p:nvSpPr>
        <p:spPr>
          <a:xfrm>
            <a:off x="3894982" y="666750"/>
            <a:ext cx="1016000" cy="368935"/>
          </a:xfrm>
          <a:prstGeom prst="rect">
            <a:avLst/>
          </a:prstGeom>
          <a:noFill/>
        </p:spPr>
        <p:txBody>
          <a:bodyPr wrap="none" lIns="0" tIns="0" rIns="0" bIns="0" rtlCol="0">
            <a:spAutoFit/>
          </a:bodyPr>
          <a:lstStyle/>
          <a:p>
            <a:pPr algn="l">
              <a:lnSpc>
                <a:spcPct val="120000"/>
              </a:lnSpc>
            </a:pPr>
            <a:r>
              <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内部审核</a:t>
            </a:r>
          </a:p>
        </p:txBody>
      </p:sp>
      <p:sp>
        <p:nvSpPr>
          <p:cNvPr id="55" name="TextBox 54"/>
          <p:cNvSpPr txBox="1"/>
          <p:nvPr/>
        </p:nvSpPr>
        <p:spPr>
          <a:xfrm>
            <a:off x="886164" y="3079215"/>
            <a:ext cx="1016000" cy="368935"/>
          </a:xfrm>
          <a:prstGeom prst="rect">
            <a:avLst/>
          </a:prstGeom>
          <a:noFill/>
        </p:spPr>
        <p:txBody>
          <a:bodyPr wrap="none" lIns="0" tIns="0" rIns="0" bIns="0" rtlCol="0">
            <a:spAutoFit/>
          </a:bodyPr>
          <a:lstStyle/>
          <a:p>
            <a:pPr>
              <a:lnSpc>
                <a:spcPct val="120000"/>
              </a:lnSpc>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a:t>
            </a:r>
          </a:p>
        </p:txBody>
      </p:sp>
      <p:sp>
        <p:nvSpPr>
          <p:cNvPr id="56" name="Rectangle 55"/>
          <p:cNvSpPr/>
          <p:nvPr/>
        </p:nvSpPr>
        <p:spPr>
          <a:xfrm>
            <a:off x="1958340" y="1147445"/>
            <a:ext cx="4889500" cy="1846580"/>
          </a:xfrm>
          <a:prstGeom prst="rect">
            <a:avLst/>
          </a:prstGeom>
        </p:spPr>
        <p:txBody>
          <a:bodyPr wrap="square" lIns="0" tIns="0" rIns="0" bIns="0">
            <a:spAutoFit/>
          </a:bodyPr>
          <a:lstStyle/>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组织应按照计划的时间间隔进行内部审核，以提供有关质量管理体系的下列信息：</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A）是否符合：</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组织自身的质量管理体系要求；</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本标准的要求；</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B）是否得到有效的实施和保持。</a:t>
            </a:r>
          </a:p>
        </p:txBody>
      </p:sp>
      <p:sp>
        <p:nvSpPr>
          <p:cNvPr id="57" name="Rectangle 56"/>
          <p:cNvSpPr/>
          <p:nvPr/>
        </p:nvSpPr>
        <p:spPr>
          <a:xfrm>
            <a:off x="3555937" y="3072982"/>
            <a:ext cx="1694091" cy="332105"/>
          </a:xfrm>
          <a:prstGeom prst="rect">
            <a:avLst/>
          </a:prstGeom>
        </p:spPr>
        <p:txBody>
          <a:bodyPr wrap="square" lIns="0" tIns="0" rIns="0" bIns="0">
            <a:spAutoFit/>
          </a:bodyPr>
          <a:lstStyle/>
          <a:p>
            <a:pPr algn="ctr">
              <a:lnSpc>
                <a:spcPct val="120000"/>
              </a:lnSpc>
            </a:pPr>
            <a:r>
              <a:rPr lang="zh-CN" sz="18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如何评审</a:t>
            </a:r>
            <a:endParaRPr 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57"/>
          <p:cNvSpPr/>
          <p:nvPr/>
        </p:nvSpPr>
        <p:spPr>
          <a:xfrm>
            <a:off x="1902460" y="3404870"/>
            <a:ext cx="4945380" cy="1384935"/>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a)依据有关过程的重要性、对组织产生影响的变化和以往的审核结果，策划、制定、实施和保持审核方案，审核方案包括频次、方法、职责、策划要求和报告；</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b)规定每次审核的审核准则和范围；</a:t>
            </a:r>
          </a:p>
        </p:txBody>
      </p:sp>
      <p:cxnSp>
        <p:nvCxnSpPr>
          <p:cNvPr id="59" name="Straight Connector 58"/>
          <p:cNvCxnSpPr/>
          <p:nvPr/>
        </p:nvCxnSpPr>
        <p:spPr>
          <a:xfrm>
            <a:off x="2033099" y="4818103"/>
            <a:ext cx="3424433" cy="0"/>
          </a:xfrm>
          <a:prstGeom prst="line">
            <a:avLst/>
          </a:prstGeom>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1181805" y="4917586"/>
            <a:ext cx="425258" cy="425258"/>
            <a:chOff x="3510757" y="2582069"/>
            <a:chExt cx="464344" cy="464344"/>
          </a:xfrm>
          <a:solidFill>
            <a:schemeClr val="accent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62"/>
          <p:cNvSpPr/>
          <p:nvPr/>
        </p:nvSpPr>
        <p:spPr>
          <a:xfrm>
            <a:off x="1902460" y="4878070"/>
            <a:ext cx="4944745"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c)选择可确保审核过程客观公正的审核员实施审核；</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d)确保相关管理部门获得审核结果报告；</a:t>
            </a:r>
          </a:p>
        </p:txBody>
      </p:sp>
      <p:sp>
        <p:nvSpPr>
          <p:cNvPr id="64" name="Rectangle 63"/>
          <p:cNvSpPr/>
          <p:nvPr/>
        </p:nvSpPr>
        <p:spPr>
          <a:xfrm>
            <a:off x="1901825" y="5880735"/>
            <a:ext cx="4945380"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e)及时采取适当的纠正和纠正措施；</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f)保留作为实施审核方案以及审核结果的证据的形成文件的信息。</a:t>
            </a:r>
          </a:p>
        </p:txBody>
      </p:sp>
      <p:sp>
        <p:nvSpPr>
          <p:cNvPr id="65"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66"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2" name="Rectangle 63"/>
          <p:cNvSpPr/>
          <p:nvPr/>
        </p:nvSpPr>
        <p:spPr>
          <a:xfrm>
            <a:off x="7083425" y="728345"/>
            <a:ext cx="4879340" cy="307340"/>
          </a:xfrm>
          <a:prstGeom prst="rect">
            <a:avLst/>
          </a:prstGeom>
        </p:spPr>
        <p:txBody>
          <a:bodyPr wrap="square" lIns="0" tIns="0" rIns="0" bIns="0">
            <a:spAutoFit/>
          </a:bodyPr>
          <a:lstStyle/>
          <a:p>
            <a:pPr algn="ctr"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相关指南参见GB/T 19011。</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par>
                          <p:cTn id="93" fill="hold">
                            <p:stCondLst>
                              <p:cond delay="3000"/>
                            </p:stCondLst>
                            <p:childTnLst>
                              <p:par>
                                <p:cTn id="94" presetID="10" presetClass="entr" presetSubtype="0"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par>
                          <p:cTn id="101" fill="hold">
                            <p:stCondLst>
                              <p:cond delay="4000"/>
                            </p:stCondLst>
                            <p:childTnLst>
                              <p:par>
                                <p:cTn id="102" presetID="22" presetClass="entr" presetSubtype="8"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childTnLst>
                          </p:cTn>
                        </p:par>
                        <p:par>
                          <p:cTn id="105" fill="hold">
                            <p:stCondLst>
                              <p:cond delay="4500"/>
                            </p:stCondLst>
                            <p:childTnLst>
                              <p:par>
                                <p:cTn id="106" presetID="22" presetClass="entr" presetSubtype="8"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000"/>
                            </p:stCondLst>
                            <p:childTnLst>
                              <p:par>
                                <p:cTn id="110" presetID="10" presetClass="entr" presetSubtype="0" fill="hold"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5500"/>
                            </p:stCondLst>
                            <p:childTnLst>
                              <p:par>
                                <p:cTn id="114" presetID="22" presetClass="entr" presetSubtype="8" fill="hold" grpId="0"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par>
                          <p:cTn id="121" fill="hold">
                            <p:stCondLst>
                              <p:cond delay="6500"/>
                            </p:stCondLst>
                            <p:childTnLst>
                              <p:par>
                                <p:cTn id="122" presetID="22" presetClass="entr" presetSubtype="8"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par>
                          <p:cTn id="125" fill="hold">
                            <p:stCondLst>
                              <p:cond delay="7000"/>
                            </p:stCondLst>
                            <p:childTnLst>
                              <p:par>
                                <p:cTn id="126" presetID="22" presetClass="entr" presetSubtype="8" fill="hold" grpId="0" nodeType="after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wipe(left)">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49" grpId="0"/>
      <p:bldP spid="50" grpId="0"/>
      <p:bldP spid="51" grpId="0"/>
      <p:bldP spid="52" grpId="0"/>
      <p:bldP spid="53" grpId="0"/>
      <p:bldP spid="54" grpId="0"/>
      <p:bldP spid="55" grpId="0"/>
      <p:bldP spid="56" grpId="0"/>
      <p:bldP spid="57" grpId="0"/>
      <p:bldP spid="58" grpId="0"/>
      <p:bldP spid="63" grpId="0"/>
      <p:bldP spid="64"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08</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沟通管理计划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开发者与客户的沟通、开发者内部的沟通</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0"/>
          <p:cNvSpPr txBox="1"/>
          <p:nvPr/>
        </p:nvSpPr>
        <p:spPr>
          <a:xfrm>
            <a:off x="1005270" y="4952652"/>
            <a:ext cx="5301650" cy="1846580"/>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在此系统中，客户为杨枨、侯宏仑老师和选出的学生代表，与客户的沟通计划为进行至少两次的谈话，谈话的时间与地点可以通过课后的休息时间的面谈、电子邮件或者电话短信来确定。其他沟通途径可以通过电子邮件与短信电话来进行。</a:t>
            </a:r>
          </a:p>
        </p:txBody>
      </p:sp>
      <p:sp>
        <p:nvSpPr>
          <p:cNvPr id="24" name="Title 20"/>
          <p:cNvSpPr txBox="1"/>
          <p:nvPr/>
        </p:nvSpPr>
        <p:spPr>
          <a:xfrm>
            <a:off x="6531312" y="4952333"/>
            <a:ext cx="5510093" cy="1538605"/>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开发者内部的沟通可以通过线下开会议、qq联系、微信联系、电话联系、短信联系、邮件联系、通过github进行资源共享来进行。</a:t>
            </a:r>
          </a:p>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线下会议一周两次，并保留相应的会议录音，进行会议。</a:t>
            </a:r>
          </a:p>
        </p:txBody>
      </p:sp>
      <p:sp>
        <p:nvSpPr>
          <p:cNvPr id="28" name="Rectangle 27"/>
          <p:cNvSpPr/>
          <p:nvPr/>
        </p:nvSpPr>
        <p:spPr>
          <a:xfrm>
            <a:off x="1005272" y="4151226"/>
            <a:ext cx="5301647" cy="721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147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531311" y="4151226"/>
            <a:ext cx="5301647" cy="721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Box 2"/>
          <p:cNvSpPr txBox="1"/>
          <p:nvPr/>
        </p:nvSpPr>
        <p:spPr>
          <a:xfrm>
            <a:off x="1829058" y="4494614"/>
            <a:ext cx="3302303" cy="323850"/>
          </a:xfrm>
          <a:prstGeom prst="rect">
            <a:avLst/>
          </a:prstGeom>
          <a:noFill/>
        </p:spPr>
        <p:txBody>
          <a:bodyPr vert="horz" wrap="square" lIns="0" tIns="0" rIns="0" bIns="0" rtlCol="0">
            <a:spAutoFit/>
          </a:bodyPr>
          <a:lstStyle/>
          <a:p>
            <a:pPr algn="ctr"/>
            <a:r>
              <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开发者与客户的沟通计划</a:t>
            </a:r>
          </a:p>
        </p:txBody>
      </p:sp>
      <p:sp>
        <p:nvSpPr>
          <p:cNvPr id="32" name="TextBox 31"/>
          <p:cNvSpPr txBox="1"/>
          <p:nvPr/>
        </p:nvSpPr>
        <p:spPr>
          <a:xfrm>
            <a:off x="7530983" y="4494614"/>
            <a:ext cx="3302303" cy="323850"/>
          </a:xfrm>
          <a:prstGeom prst="rect">
            <a:avLst/>
          </a:prstGeom>
          <a:noFill/>
        </p:spPr>
        <p:txBody>
          <a:bodyPr vert="horz" wrap="square" lIns="0" tIns="0" rIns="0" bIns="0" rtlCol="0">
            <a:spAutoFit/>
          </a:bodyPr>
          <a:lstStyle/>
          <a:p>
            <a:pPr algn="ctr"/>
            <a:r>
              <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开发者内部沟通计划</a:t>
            </a:r>
          </a:p>
        </p:txBody>
      </p:sp>
      <p:pic>
        <p:nvPicPr>
          <p:cNvPr id="8" name="图片占位符 7" descr="C:\Users\佩强\Pictures\61R5DW5IN97O.jpg61R5DW5IN97O"/>
          <p:cNvPicPr>
            <a:picLocks noGrp="1" noChangeAspect="1"/>
          </p:cNvPicPr>
          <p:nvPr>
            <p:ph type="pic" sz="quarter" idx="13"/>
          </p:nvPr>
        </p:nvPicPr>
        <p:blipFill>
          <a:blip r:embed="rId3"/>
          <a:srcRect/>
          <a:stretch>
            <a:fillRect/>
          </a:stretch>
        </p:blipFill>
        <p:spPr>
          <a:xfrm>
            <a:off x="610235" y="1456055"/>
            <a:ext cx="5697220" cy="2952750"/>
          </a:xfrm>
        </p:spPr>
      </p:pic>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
        <p:nvSpPr>
          <p:cNvPr id="10"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bldLvl="0" animBg="1"/>
      <p:bldP spid="30" grpId="0" bldLvl="0" animBg="1"/>
      <p:bldP spid="3" grpId="0"/>
      <p:bldP spid="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09</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风险的识别、分析、计划、跟踪、控制</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40000">
                                          <p:cBhvr additive="base">
                                            <p:cTn id="26"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40000">
                                          <p:cBhvr additive="base">
                                            <p:cTn id="3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14:bounceEnd="40000">
                                          <p:cBhvr additive="base">
                                            <p:cTn id="48"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14:bounceEnd="40000">
                                          <p:cBhvr additive="base">
                                            <p:cTn id="59"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0-#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fill="hold"/>
                                            <p:tgtEl>
                                              <p:spTgt spid="10"/>
                                            </p:tgtEl>
                                            <p:attrNameLst>
                                              <p:attrName>ppt_x</p:attrName>
                                            </p:attrNameLst>
                                          </p:cBhvr>
                                          <p:tavLst>
                                            <p:tav tm="0">
                                              <p:val>
                                                <p:strVal val="0-#ppt_w/2"/>
                                              </p:val>
                                            </p:tav>
                                            <p:tav tm="100000">
                                              <p:val>
                                                <p:strVal val="#ppt_x"/>
                                              </p:val>
                                            </p:tav>
                                          </p:tavLst>
                                        </p:anim>
                                        <p:anim calcmode="lin" valueType="num">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1500" fill="hold"/>
                                            <p:tgtEl>
                                              <p:spTgt spid="11"/>
                                            </p:tgtEl>
                                            <p:attrNameLst>
                                              <p:attrName>ppt_x</p:attrName>
                                            </p:attrNameLst>
                                          </p:cBhvr>
                                          <p:tavLst>
                                            <p:tav tm="0">
                                              <p:val>
                                                <p:strVal val="0-#ppt_w/2"/>
                                              </p:val>
                                            </p:tav>
                                            <p:tav tm="100000">
                                              <p:val>
                                                <p:strVal val="#ppt_x"/>
                                              </p:val>
                                            </p:tav>
                                          </p:tavLst>
                                        </p:anim>
                                        <p:anim calcmode="lin" valueType="num">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500" fill="hold"/>
                                            <p:tgtEl>
                                              <p:spTgt spid="3"/>
                                            </p:tgtEl>
                                            <p:attrNameLst>
                                              <p:attrName>ppt_x</p:attrName>
                                            </p:attrNameLst>
                                          </p:cBhvr>
                                          <p:tavLst>
                                            <p:tav tm="0">
                                              <p:val>
                                                <p:strVal val="0-#ppt_w/2"/>
                                              </p:val>
                                            </p:tav>
                                            <p:tav tm="100000">
                                              <p:val>
                                                <p:strVal val="#ppt_x"/>
                                              </p:val>
                                            </p:tav>
                                          </p:tavLst>
                                        </p:anim>
                                        <p:anim calcmode="lin" valueType="num">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1550188" y="1185472"/>
            <a:ext cx="9844728" cy="110744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nSpc>
                <a:spcPct val="120000"/>
              </a:lnSpc>
              <a:buNone/>
            </a:pPr>
            <a:r>
              <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项目风险管理计划就是制定风险识别、风险分析、风险减缓策略，确定风险管理的职责，为项目的风险管理提供行动纲领。是确定如何在项目中进行风险管理活动，以及制定项目风险管理计划的过程。</a:t>
            </a:r>
          </a:p>
        </p:txBody>
      </p:sp>
      <p:sp>
        <p:nvSpPr>
          <p:cNvPr id="3" name="Down Arrow 15"/>
          <p:cNvSpPr/>
          <p:nvPr/>
        </p:nvSpPr>
        <p:spPr>
          <a:xfrm>
            <a:off x="1612236" y="2635722"/>
            <a:ext cx="1527817" cy="3331839"/>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87"/>
          <p:cNvSpPr/>
          <p:nvPr/>
        </p:nvSpPr>
        <p:spPr>
          <a:xfrm>
            <a:off x="1612236" y="2634787"/>
            <a:ext cx="1527817" cy="960055"/>
          </a:xfrm>
          <a:prstGeom prst="rect">
            <a:avLst/>
          </a:prstGeom>
          <a:solidFill>
            <a:schemeClr val="accent1">
              <a:lumMod val="75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 Placeholder 4"/>
          <p:cNvSpPr txBox="1"/>
          <p:nvPr/>
        </p:nvSpPr>
        <p:spPr>
          <a:xfrm>
            <a:off x="177933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Font typeface="+mj-ea"/>
              <a:buNone/>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6" name="Text Placeholder 4"/>
          <p:cNvSpPr txBox="1"/>
          <p:nvPr/>
        </p:nvSpPr>
        <p:spPr>
          <a:xfrm>
            <a:off x="1811129"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风险识别</a:t>
            </a:r>
          </a:p>
        </p:txBody>
      </p:sp>
      <p:sp>
        <p:nvSpPr>
          <p:cNvPr id="8" name="Down Arrow 91"/>
          <p:cNvSpPr/>
          <p:nvPr/>
        </p:nvSpPr>
        <p:spPr>
          <a:xfrm>
            <a:off x="3252089" y="2635722"/>
            <a:ext cx="1527817" cy="3331839"/>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92"/>
          <p:cNvSpPr/>
          <p:nvPr/>
        </p:nvSpPr>
        <p:spPr>
          <a:xfrm>
            <a:off x="3252089" y="2634787"/>
            <a:ext cx="1527817" cy="960055"/>
          </a:xfrm>
          <a:prstGeom prst="rect">
            <a:avLst/>
          </a:prstGeom>
          <a:solidFill>
            <a:schemeClr val="accent2">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 Placeholder 4"/>
          <p:cNvSpPr txBox="1"/>
          <p:nvPr/>
        </p:nvSpPr>
        <p:spPr>
          <a:xfrm>
            <a:off x="3419192"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11" name="Text Placeholder 4"/>
          <p:cNvSpPr txBox="1"/>
          <p:nvPr/>
        </p:nvSpPr>
        <p:spPr>
          <a:xfrm>
            <a:off x="3450981"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风险分析</a:t>
            </a:r>
          </a:p>
        </p:txBody>
      </p:sp>
      <p:sp>
        <p:nvSpPr>
          <p:cNvPr id="13" name="Down Arrow 96"/>
          <p:cNvSpPr/>
          <p:nvPr/>
        </p:nvSpPr>
        <p:spPr>
          <a:xfrm>
            <a:off x="4884096" y="2635722"/>
            <a:ext cx="1527817" cy="3331839"/>
          </a:xfrm>
          <a:prstGeom prst="downArrow">
            <a:avLst>
              <a:gd name="adj1" fmla="val 100000"/>
              <a:gd name="adj2" fmla="val 5222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97"/>
          <p:cNvSpPr/>
          <p:nvPr/>
        </p:nvSpPr>
        <p:spPr>
          <a:xfrm>
            <a:off x="4884096" y="2634787"/>
            <a:ext cx="1527817" cy="960055"/>
          </a:xfrm>
          <a:prstGeom prst="rect">
            <a:avLst/>
          </a:prstGeom>
          <a:solidFill>
            <a:schemeClr val="accent3">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4"/>
          <p:cNvSpPr txBox="1"/>
          <p:nvPr/>
        </p:nvSpPr>
        <p:spPr>
          <a:xfrm>
            <a:off x="5051198"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16" name="Text Placeholder 4"/>
          <p:cNvSpPr txBox="1"/>
          <p:nvPr/>
        </p:nvSpPr>
        <p:spPr>
          <a:xfrm>
            <a:off x="4975860" y="4079875"/>
            <a:ext cx="1358900" cy="368935"/>
          </a:xfrm>
          <a:prstGeom prst="rect">
            <a:avLst/>
          </a:prstGeom>
        </p:spPr>
        <p:txBody>
          <a:bodyPr wrap="square"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风险子计划</a:t>
            </a:r>
          </a:p>
        </p:txBody>
      </p:sp>
      <p:sp>
        <p:nvSpPr>
          <p:cNvPr id="18" name="Down Arrow 101"/>
          <p:cNvSpPr/>
          <p:nvPr/>
        </p:nvSpPr>
        <p:spPr>
          <a:xfrm>
            <a:off x="6531795" y="2635722"/>
            <a:ext cx="1527817" cy="3331839"/>
          </a:xfrm>
          <a:prstGeom prst="downArrow">
            <a:avLst>
              <a:gd name="adj1" fmla="val 100000"/>
              <a:gd name="adj2" fmla="val 5222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02"/>
          <p:cNvSpPr/>
          <p:nvPr/>
        </p:nvSpPr>
        <p:spPr>
          <a:xfrm>
            <a:off x="6531795" y="2634787"/>
            <a:ext cx="1527817" cy="960055"/>
          </a:xfrm>
          <a:prstGeom prst="rect">
            <a:avLst/>
          </a:prstGeom>
          <a:solidFill>
            <a:schemeClr val="accent4">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4"/>
          <p:cNvSpPr txBox="1"/>
          <p:nvPr/>
        </p:nvSpPr>
        <p:spPr>
          <a:xfrm>
            <a:off x="66988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21" name="Text Placeholder 4"/>
          <p:cNvSpPr txBox="1"/>
          <p:nvPr/>
        </p:nvSpPr>
        <p:spPr>
          <a:xfrm>
            <a:off x="6730687"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风险跟踪</a:t>
            </a:r>
          </a:p>
        </p:txBody>
      </p:sp>
      <p:sp>
        <p:nvSpPr>
          <p:cNvPr id="23" name="Down Arrow 106"/>
          <p:cNvSpPr/>
          <p:nvPr/>
        </p:nvSpPr>
        <p:spPr>
          <a:xfrm>
            <a:off x="8179494" y="2635722"/>
            <a:ext cx="1527817" cy="3331839"/>
          </a:xfrm>
          <a:prstGeom prst="downArrow">
            <a:avLst>
              <a:gd name="adj1" fmla="val 100000"/>
              <a:gd name="adj2" fmla="val 522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107"/>
          <p:cNvSpPr/>
          <p:nvPr/>
        </p:nvSpPr>
        <p:spPr>
          <a:xfrm>
            <a:off x="8179494" y="2634787"/>
            <a:ext cx="1527817" cy="960055"/>
          </a:xfrm>
          <a:prstGeom prst="rect">
            <a:avLst/>
          </a:prstGeom>
          <a:solidFill>
            <a:schemeClr val="accent5">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83465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sp>
        <p:nvSpPr>
          <p:cNvPr id="26" name="Text Placeholder 4"/>
          <p:cNvSpPr txBox="1"/>
          <p:nvPr/>
        </p:nvSpPr>
        <p:spPr>
          <a:xfrm>
            <a:off x="8378385"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风险控制</a:t>
            </a:r>
          </a:p>
        </p:txBody>
      </p:sp>
      <p:sp>
        <p:nvSpPr>
          <p:cNvPr id="28" name="Down Arrow 111"/>
          <p:cNvSpPr/>
          <p:nvPr/>
        </p:nvSpPr>
        <p:spPr>
          <a:xfrm>
            <a:off x="9835039" y="2635722"/>
            <a:ext cx="1527817" cy="3331839"/>
          </a:xfrm>
          <a:prstGeom prst="downArrow">
            <a:avLst>
              <a:gd name="adj1" fmla="val 100000"/>
              <a:gd name="adj2" fmla="val 5222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2"/>
          <p:cNvSpPr/>
          <p:nvPr/>
        </p:nvSpPr>
        <p:spPr>
          <a:xfrm>
            <a:off x="9835039" y="2634787"/>
            <a:ext cx="1527817" cy="960055"/>
          </a:xfrm>
          <a:prstGeom prst="rect">
            <a:avLst/>
          </a:prstGeom>
          <a:solidFill>
            <a:schemeClr val="accent6">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p:nvPr/>
        </p:nvSpPr>
        <p:spPr>
          <a:xfrm>
            <a:off x="10002140"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p>
        </p:txBody>
      </p:sp>
      <p:sp>
        <p:nvSpPr>
          <p:cNvPr id="31" name="Text Placeholder 4"/>
          <p:cNvSpPr txBox="1"/>
          <p:nvPr/>
        </p:nvSpPr>
        <p:spPr>
          <a:xfrm>
            <a:off x="10033933" y="3721302"/>
            <a:ext cx="1156305" cy="147701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详情参见需求工程计划</a:t>
            </a: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Effect transition="in" filter="fade">
                                      <p:cBhvr>
                                        <p:cTn id="76" dur="500"/>
                                        <p:tgtEl>
                                          <p:spTgt spid="1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childTnLst>
                          </p:cTn>
                        </p:par>
                        <p:par>
                          <p:cTn id="92" fill="hold">
                            <p:stCondLst>
                              <p:cond delay="25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300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500" fill="hold"/>
                                        <p:tgtEl>
                                          <p:spTgt spid="29"/>
                                        </p:tgtEl>
                                        <p:attrNameLst>
                                          <p:attrName>ppt_w</p:attrName>
                                        </p:attrNameLst>
                                      </p:cBhvr>
                                      <p:tavLst>
                                        <p:tav tm="0">
                                          <p:val>
                                            <p:fltVal val="0"/>
                                          </p:val>
                                        </p:tav>
                                        <p:tav tm="100000">
                                          <p:val>
                                            <p:strVal val="#ppt_w"/>
                                          </p:val>
                                        </p:tav>
                                      </p:tavLst>
                                    </p:anim>
                                    <p:anim calcmode="lin" valueType="num">
                                      <p:cBhvr>
                                        <p:cTn id="122" dur="500" fill="hold"/>
                                        <p:tgtEl>
                                          <p:spTgt spid="29"/>
                                        </p:tgtEl>
                                        <p:attrNameLst>
                                          <p:attrName>ppt_h</p:attrName>
                                        </p:attrNameLst>
                                      </p:cBhvr>
                                      <p:tavLst>
                                        <p:tav tm="0">
                                          <p:val>
                                            <p:fltVal val="0"/>
                                          </p:val>
                                        </p:tav>
                                        <p:tav tm="100000">
                                          <p:val>
                                            <p:strVal val="#ppt_h"/>
                                          </p:val>
                                        </p:tav>
                                      </p:tavLst>
                                    </p:anim>
                                    <p:animEffect transition="in" filter="fade">
                                      <p:cBhvr>
                                        <p:cTn id="123" dur="500"/>
                                        <p:tgtEl>
                                          <p:spTgt spid="2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8" grpId="0" animBg="1"/>
      <p:bldP spid="9" grpId="0" animBg="1"/>
      <p:bldP spid="10" grpId="0"/>
      <p:bldP spid="11" grpId="0"/>
      <p:bldP spid="13" grpId="0" animBg="1"/>
      <p:bldP spid="14" grpId="0" animBg="1"/>
      <p:bldP spid="15" grpId="0"/>
      <p:bldP spid="16" grpId="0"/>
      <p:bldP spid="18" grpId="0" animBg="1"/>
      <p:bldP spid="19" grpId="0" animBg="1"/>
      <p:bldP spid="20" grpId="0"/>
      <p:bldP spid="21" grpId="0"/>
      <p:bldP spid="23" grpId="0" animBg="1"/>
      <p:bldP spid="24" grpId="0" animBg="1"/>
      <p:bldP spid="25" grpId="0"/>
      <p:bldP spid="26" grpId="0"/>
      <p:bldP spid="28" grpId="0" animBg="1"/>
      <p:bldP spid="29" grpId="0" animBg="1"/>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10</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版本控制、变更控制、配置审核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佩强\Pictures\53c1bf9b15.jpg53c1bf9b15"/>
          <p:cNvPicPr>
            <a:picLocks noGrp="1" noChangeAspect="1"/>
          </p:cNvPicPr>
          <p:nvPr>
            <p:ph type="pic" sz="quarter" idx="10"/>
          </p:nvPr>
        </p:nvPicPr>
        <p:blipFill>
          <a:blip r:embed="rId3"/>
          <a:srcRect/>
          <a:stretch>
            <a:fillRect/>
          </a:stretch>
        </p:blipFill>
        <p:spPr>
          <a:xfrm>
            <a:off x="635" y="0"/>
            <a:ext cx="12857480" cy="7232650"/>
          </a:xfrm>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95198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配置标志</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1555047"/>
            <a:ext cx="3868511" cy="2769989"/>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软件项的标识基本按照《软件配置标识命名规则》进行</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。本小组</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软件配置标识的形式是</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PRD</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G17</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—文件名—</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NNN。其中</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：NNN</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：是日期。要通过标识能够确定软件项之间的相互联系。</a:t>
            </a:r>
          </a:p>
        </p:txBody>
      </p:sp>
      <p:sp>
        <p:nvSpPr>
          <p:cNvPr id="10" name="TextBox 39"/>
          <p:cNvSpPr txBox="1"/>
          <p:nvPr/>
        </p:nvSpPr>
        <p:spPr>
          <a:xfrm>
            <a:off x="956945" y="1096010"/>
            <a:ext cx="5415915" cy="800100"/>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4888790" y="4034984"/>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4"/>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888790" y="3580350"/>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3"/>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4888790" y="3130426"/>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2"/>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888790" y="2598057"/>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9607550" y="3367405"/>
            <a:ext cx="1922145"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配置状态报告</a:t>
            </a:r>
          </a:p>
        </p:txBody>
      </p:sp>
      <p:sp>
        <p:nvSpPr>
          <p:cNvPr id="12" name="Rectangle 11"/>
          <p:cNvSpPr/>
          <p:nvPr/>
        </p:nvSpPr>
        <p:spPr>
          <a:xfrm>
            <a:off x="960774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配置审核</a:t>
            </a:r>
          </a:p>
        </p:txBody>
      </p:sp>
      <p:sp>
        <p:nvSpPr>
          <p:cNvPr id="13" name="Rounded Rectangle 12"/>
          <p:cNvSpPr/>
          <p:nvPr/>
        </p:nvSpPr>
        <p:spPr>
          <a:xfrm>
            <a:off x="8648785" y="3318666"/>
            <a:ext cx="797230" cy="770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13"/>
          <p:cNvSpPr/>
          <p:nvPr/>
        </p:nvSpPr>
        <p:spPr>
          <a:xfrm>
            <a:off x="8648785" y="4453801"/>
            <a:ext cx="797230" cy="7704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532831" y="3367278"/>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版本管理</a:t>
            </a:r>
          </a:p>
        </p:txBody>
      </p:sp>
      <p:sp>
        <p:nvSpPr>
          <p:cNvPr id="16" name="Rectangle 15"/>
          <p:cNvSpPr/>
          <p:nvPr/>
        </p:nvSpPr>
        <p:spPr>
          <a:xfrm>
            <a:off x="153283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变更控制</a:t>
            </a:r>
          </a:p>
        </p:txBody>
      </p:sp>
      <p:sp>
        <p:nvSpPr>
          <p:cNvPr id="17" name="Rounded Rectangle 16"/>
          <p:cNvSpPr/>
          <p:nvPr/>
        </p:nvSpPr>
        <p:spPr>
          <a:xfrm>
            <a:off x="3437821" y="3318666"/>
            <a:ext cx="797230" cy="770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a:off x="3437821" y="4453801"/>
            <a:ext cx="797230" cy="7704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Group 18"/>
          <p:cNvGrpSpPr/>
          <p:nvPr/>
        </p:nvGrpSpPr>
        <p:grpSpPr>
          <a:xfrm>
            <a:off x="8773670" y="3433635"/>
            <a:ext cx="547455" cy="543707"/>
            <a:chOff x="1979613" y="3067051"/>
            <a:chExt cx="231775" cy="230188"/>
          </a:xfrm>
          <a:solidFill>
            <a:schemeClr val="bg1"/>
          </a:solidFill>
        </p:grpSpPr>
        <p:sp>
          <p:nvSpPr>
            <p:cNvPr id="20"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22"/>
          <p:cNvGrpSpPr/>
          <p:nvPr/>
        </p:nvGrpSpPr>
        <p:grpSpPr>
          <a:xfrm>
            <a:off x="8810511" y="4651787"/>
            <a:ext cx="451276" cy="434685"/>
            <a:chOff x="4616450" y="1549401"/>
            <a:chExt cx="215900" cy="207963"/>
          </a:xfrm>
          <a:solidFill>
            <a:schemeClr val="bg1"/>
          </a:solidFill>
        </p:grpSpPr>
        <p:sp>
          <p:nvSpPr>
            <p:cNvPr id="2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Freeform 59"/>
          <p:cNvSpPr>
            <a:spLocks noEditPoints="1"/>
          </p:cNvSpPr>
          <p:nvPr/>
        </p:nvSpPr>
        <p:spPr bwMode="auto">
          <a:xfrm>
            <a:off x="3629618" y="4560369"/>
            <a:ext cx="392299" cy="526104"/>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a:off x="3650953" y="3490624"/>
            <a:ext cx="370965" cy="429731"/>
            <a:chOff x="3581400" y="3905251"/>
            <a:chExt cx="160338" cy="185738"/>
          </a:xfrm>
          <a:solidFill>
            <a:schemeClr val="bg1"/>
          </a:solidFill>
        </p:grpSpPr>
        <p:sp>
          <p:nvSpPr>
            <p:cNvPr id="28"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2" name="TextBox 39"/>
          <p:cNvSpPr txBox="1"/>
          <p:nvPr/>
        </p:nvSpPr>
        <p:spPr>
          <a:xfrm>
            <a:off x="956945" y="1096010"/>
            <a:ext cx="5857240" cy="368935"/>
          </a:xfrm>
          <a:prstGeom prst="rect">
            <a:avLst/>
          </a:prstGeom>
          <a:noFill/>
        </p:spPr>
        <p:txBody>
          <a:bodyPr wrap="square" lIns="0" tIns="0" rIns="0" bIns="0" rtlCol="0">
            <a:spAutoFit/>
          </a:bodyPr>
          <a:lstStyle/>
          <a:p>
            <a:r>
              <a:rPr 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详情参见需求工程计划</a:t>
            </a:r>
            <a:r>
              <a:rPr lang="en-US" alt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a:t>
            </a:r>
            <a:r>
              <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配置系统管理指南</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250" fill="hold"/>
                                        <p:tgtEl>
                                          <p:spTgt spid="18"/>
                                        </p:tgtEl>
                                        <p:attrNameLst>
                                          <p:attrName>ppt_x</p:attrName>
                                        </p:attrNameLst>
                                      </p:cBhvr>
                                      <p:tavLst>
                                        <p:tav tm="0">
                                          <p:val>
                                            <p:strVal val="#ppt_x"/>
                                          </p:val>
                                        </p:tav>
                                        <p:tav tm="100000">
                                          <p:val>
                                            <p:strVal val="#ppt_x"/>
                                          </p:val>
                                        </p:tav>
                                      </p:tavLst>
                                    </p:anim>
                                    <p:anim calcmode="lin" valueType="num">
                                      <p:cBhvr additive="base">
                                        <p:cTn id="43" dur="25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250" fill="hold"/>
                                        <p:tgtEl>
                                          <p:spTgt spid="26"/>
                                        </p:tgtEl>
                                        <p:attrNameLst>
                                          <p:attrName>ppt_x</p:attrName>
                                        </p:attrNameLst>
                                      </p:cBhvr>
                                      <p:tavLst>
                                        <p:tav tm="0">
                                          <p:val>
                                            <p:strVal val="#ppt_x"/>
                                          </p:val>
                                        </p:tav>
                                        <p:tav tm="100000">
                                          <p:val>
                                            <p:strVal val="#ppt_x"/>
                                          </p:val>
                                        </p:tav>
                                      </p:tavLst>
                                    </p:anim>
                                    <p:anim calcmode="lin" valueType="num">
                                      <p:cBhvr additive="base">
                                        <p:cTn id="48" dur="25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50" fill="hold"/>
                                        <p:tgtEl>
                                          <p:spTgt spid="14"/>
                                        </p:tgtEl>
                                        <p:attrNameLst>
                                          <p:attrName>ppt_x</p:attrName>
                                        </p:attrNameLst>
                                      </p:cBhvr>
                                      <p:tavLst>
                                        <p:tav tm="0">
                                          <p:val>
                                            <p:strVal val="#ppt_x"/>
                                          </p:val>
                                        </p:tav>
                                        <p:tav tm="100000">
                                          <p:val>
                                            <p:strVal val="#ppt_x"/>
                                          </p:val>
                                        </p:tav>
                                      </p:tavLst>
                                    </p:anim>
                                    <p:anim calcmode="lin" valueType="num">
                                      <p:cBhvr additive="base">
                                        <p:cTn id="73" dur="25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250" fill="hold"/>
                                        <p:tgtEl>
                                          <p:spTgt spid="12"/>
                                        </p:tgtEl>
                                        <p:attrNameLst>
                                          <p:attrName>ppt_x</p:attrName>
                                        </p:attrNameLst>
                                      </p:cBhvr>
                                      <p:tavLst>
                                        <p:tav tm="0">
                                          <p:val>
                                            <p:strVal val="#ppt_x"/>
                                          </p:val>
                                        </p:tav>
                                        <p:tav tm="100000">
                                          <p:val>
                                            <p:strVal val="#ppt_x"/>
                                          </p:val>
                                        </p:tav>
                                      </p:tavLst>
                                    </p:anim>
                                    <p:anim calcmode="lin" valueType="num">
                                      <p:cBhvr additive="base">
                                        <p:cTn id="83" dur="250" fill="hold"/>
                                        <p:tgtEl>
                                          <p:spTgt spid="1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11" grpId="0"/>
      <p:bldP spid="12" grpId="0"/>
      <p:bldP spid="13" grpId="0" animBg="1"/>
      <p:bldP spid="14" grpId="0" animBg="1"/>
      <p:bldP spid="15" grpId="0"/>
      <p:bldP spid="16" grpId="0"/>
      <p:bldP spid="17" grpId="0" animBg="1"/>
      <p:bldP spid="18" grpId="0" animBg="1"/>
      <p:bldP spid="26"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11</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结束语</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参考文献、任务分配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653540" y="1661795"/>
            <a:ext cx="9581515" cy="1311910"/>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PRD-G17-</a:t>
            </a:r>
            <a:r>
              <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项目计划及</a:t>
            </a: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ISO</a:t>
            </a:r>
            <a:r>
              <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模板</a:t>
            </a:r>
          </a:p>
        </p:txBody>
      </p:sp>
      <p:sp>
        <p:nvSpPr>
          <p:cNvPr id="7" name="任意多边形 6"/>
          <p:cNvSpPr/>
          <p:nvPr/>
        </p:nvSpPr>
        <p:spPr>
          <a:xfrm>
            <a:off x="3861878" y="220671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82575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43396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C2-PRD-项目描述-2017</a:t>
            </a:r>
          </a:p>
        </p:txBody>
      </p:sp>
      <p:sp>
        <p:nvSpPr>
          <p:cNvPr id="16" name="Freeform 26"/>
          <p:cNvSpPr/>
          <p:nvPr/>
        </p:nvSpPr>
        <p:spPr bwMode="auto">
          <a:xfrm>
            <a:off x="8374712" y="391748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34254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142047"/>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70389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参考资料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6"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141458" y="2405487"/>
          <a:ext cx="5447574" cy="3661484"/>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6949469" y="2793361"/>
            <a:ext cx="571172" cy="57444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Box 10"/>
          <p:cNvSpPr txBox="1">
            <a:spLocks noChangeArrowheads="1"/>
          </p:cNvSpPr>
          <p:nvPr/>
        </p:nvSpPr>
        <p:spPr bwMode="auto">
          <a:xfrm>
            <a:off x="7612916" y="2840988"/>
            <a:ext cx="3450035" cy="713486"/>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小组成员-厉佩强：风险管理计划</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及</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PPT</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制作</a:t>
            </a:r>
            <a:r>
              <a:rPr 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6" name="Oval 15"/>
          <p:cNvSpPr/>
          <p:nvPr/>
        </p:nvSpPr>
        <p:spPr>
          <a:xfrm>
            <a:off x="6949469" y="3593378"/>
            <a:ext cx="571172" cy="574448"/>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Box 10"/>
          <p:cNvSpPr txBox="1">
            <a:spLocks noChangeArrowheads="1"/>
          </p:cNvSpPr>
          <p:nvPr/>
        </p:nvSpPr>
        <p:spPr bwMode="auto">
          <a:xfrm>
            <a:off x="7652227" y="3525265"/>
            <a:ext cx="3450035"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小组成员-李捷：各类计划及子计划。</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8.6</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6949469" y="4388708"/>
            <a:ext cx="571172" cy="57444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Box 10"/>
          <p:cNvSpPr txBox="1">
            <a:spLocks noChangeArrowheads="1"/>
          </p:cNvSpPr>
          <p:nvPr/>
        </p:nvSpPr>
        <p:spPr bwMode="auto">
          <a:xfrm>
            <a:off x="7699090" y="4433061"/>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小组成员-周盛：项目章程。</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8.4</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6949469" y="5148493"/>
            <a:ext cx="571172" cy="57444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Box 10"/>
          <p:cNvSpPr txBox="1">
            <a:spLocks noChangeArrowheads="1"/>
          </p:cNvSpPr>
          <p:nvPr/>
        </p:nvSpPr>
        <p:spPr bwMode="auto">
          <a:xfrm>
            <a:off x="7699090" y="5124957"/>
            <a:ext cx="3403172" cy="68296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小组成员-朱秉：干系人分析。</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8.5</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5"/>
          <p:cNvSpPr>
            <a:spLocks noEditPoints="1"/>
          </p:cNvSpPr>
          <p:nvPr/>
        </p:nvSpPr>
        <p:spPr bwMode="auto">
          <a:xfrm>
            <a:off x="7025791" y="2939407"/>
            <a:ext cx="418529" cy="282357"/>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6"/>
          <p:cNvSpPr>
            <a:spLocks noEditPoints="1"/>
          </p:cNvSpPr>
          <p:nvPr/>
        </p:nvSpPr>
        <p:spPr bwMode="auto">
          <a:xfrm>
            <a:off x="7127919" y="4515087"/>
            <a:ext cx="214271" cy="288364"/>
          </a:xfrm>
          <a:custGeom>
            <a:avLst/>
            <a:gdLst>
              <a:gd name="T0" fmla="*/ 0 w 107"/>
              <a:gd name="T1" fmla="*/ 0 h 144"/>
              <a:gd name="T2" fmla="*/ 0 w 107"/>
              <a:gd name="T3" fmla="*/ 144 h 144"/>
              <a:gd name="T4" fmla="*/ 80 w 107"/>
              <a:gd name="T5" fmla="*/ 144 h 144"/>
              <a:gd name="T6" fmla="*/ 107 w 107"/>
              <a:gd name="T7" fmla="*/ 113 h 144"/>
              <a:gd name="T8" fmla="*/ 107 w 107"/>
              <a:gd name="T9" fmla="*/ 0 h 144"/>
              <a:gd name="T10" fmla="*/ 0 w 107"/>
              <a:gd name="T11" fmla="*/ 0 h 144"/>
              <a:gd name="T12" fmla="*/ 9 w 107"/>
              <a:gd name="T13" fmla="*/ 134 h 144"/>
              <a:gd name="T14" fmla="*/ 9 w 107"/>
              <a:gd name="T15" fmla="*/ 9 h 144"/>
              <a:gd name="T16" fmla="*/ 99 w 107"/>
              <a:gd name="T17" fmla="*/ 9 h 144"/>
              <a:gd name="T18" fmla="*/ 99 w 107"/>
              <a:gd name="T19" fmla="*/ 102 h 144"/>
              <a:gd name="T20" fmla="*/ 72 w 107"/>
              <a:gd name="T21" fmla="*/ 102 h 144"/>
              <a:gd name="T22" fmla="*/ 72 w 107"/>
              <a:gd name="T23" fmla="*/ 134 h 144"/>
              <a:gd name="T24" fmla="*/ 9 w 107"/>
              <a:gd name="T25"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4">
                <a:moveTo>
                  <a:pt x="0" y="0"/>
                </a:moveTo>
                <a:lnTo>
                  <a:pt x="0" y="144"/>
                </a:lnTo>
                <a:lnTo>
                  <a:pt x="80" y="144"/>
                </a:lnTo>
                <a:lnTo>
                  <a:pt x="107" y="113"/>
                </a:lnTo>
                <a:lnTo>
                  <a:pt x="107" y="0"/>
                </a:lnTo>
                <a:lnTo>
                  <a:pt x="0" y="0"/>
                </a:lnTo>
                <a:close/>
                <a:moveTo>
                  <a:pt x="9" y="134"/>
                </a:moveTo>
                <a:lnTo>
                  <a:pt x="9" y="9"/>
                </a:lnTo>
                <a:lnTo>
                  <a:pt x="99" y="9"/>
                </a:lnTo>
                <a:lnTo>
                  <a:pt x="99" y="102"/>
                </a:lnTo>
                <a:lnTo>
                  <a:pt x="72" y="102"/>
                </a:lnTo>
                <a:lnTo>
                  <a:pt x="72" y="134"/>
                </a:lnTo>
                <a:lnTo>
                  <a:pt x="9" y="134"/>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7122914" y="3713390"/>
            <a:ext cx="224283" cy="334423"/>
            <a:chOff x="4669866" y="3800264"/>
            <a:chExt cx="279527" cy="416797"/>
          </a:xfrm>
          <a:solidFill>
            <a:schemeClr val="bg1"/>
          </a:solidFill>
        </p:grpSpPr>
        <p:sp>
          <p:nvSpPr>
            <p:cNvPr id="25"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114902" y="5279520"/>
            <a:ext cx="240304" cy="312395"/>
            <a:chOff x="6421904" y="4798576"/>
            <a:chExt cx="299494" cy="389342"/>
          </a:xfrm>
          <a:solidFill>
            <a:schemeClr val="bg1"/>
          </a:solidFill>
        </p:grpSpPr>
        <p:sp>
          <p:nvSpPr>
            <p:cNvPr id="30"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34" name="Oval 8"/>
          <p:cNvSpPr/>
          <p:nvPr/>
        </p:nvSpPr>
        <p:spPr>
          <a:xfrm>
            <a:off x="6839869" y="1838178"/>
            <a:ext cx="761300" cy="761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7"/>
          <p:cNvGrpSpPr/>
          <p:nvPr/>
        </p:nvGrpSpPr>
        <p:grpSpPr>
          <a:xfrm>
            <a:off x="7025897" y="2055927"/>
            <a:ext cx="387259" cy="325800"/>
            <a:chOff x="5368132" y="2625725"/>
            <a:chExt cx="465138" cy="391319"/>
          </a:xfrm>
          <a:solidFill>
            <a:schemeClr val="bg1"/>
          </a:solidFill>
        </p:grpSpPr>
        <p:sp>
          <p:nvSpPr>
            <p:cNvPr id="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 Box 10"/>
          <p:cNvSpPr txBox="1">
            <a:spLocks noChangeArrowheads="1"/>
          </p:cNvSpPr>
          <p:nvPr/>
        </p:nvSpPr>
        <p:spPr bwMode="auto">
          <a:xfrm>
            <a:off x="7699217" y="1936749"/>
            <a:ext cx="3450035" cy="600710"/>
          </a:xfrm>
          <a:prstGeom prst="rect">
            <a:avLst/>
          </a:prstGeom>
          <a:noFill/>
          <a:ln w="9525">
            <a:noFill/>
            <a:miter lim="800000"/>
          </a:ln>
        </p:spPr>
        <p:txBody>
          <a:bodyPr wrap="square" lIns="48218" tIns="24109" rIns="48218" bIns="24109">
            <a:spAutoFit/>
          </a:bodyPr>
          <a:lstStyle/>
          <a:p>
            <a:pPr algn="just" defTabSz="1147445" eaLnBrk="1" latinLnBrk="0" hangingPunct="1">
              <a:lnSpc>
                <a:spcPct val="10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项目经理-蒋家俊：任务分配和文档审查，成本控制。</a:t>
            </a:r>
            <a:r>
              <a:rPr lang="en-US" altLang="zh-CN" dirty="0" smtClean="0">
                <a:latin typeface="Arial" panose="020B0604020202020204" pitchFamily="34" charset="0"/>
                <a:ea typeface="微软雅黑" panose="020B0503020204020204" pitchFamily="34" charset="-122"/>
                <a:cs typeface="+mn-ea"/>
                <a:sym typeface="Arial" panose="020B0604020202020204" pitchFamily="34" charset="0"/>
              </a:rPr>
              <a:t>8.9</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250" fill="hold"/>
                                        <p:tgtEl>
                                          <p:spTgt spid="39"/>
                                        </p:tgtEl>
                                        <p:attrNameLst>
                                          <p:attrName>ppt_x</p:attrName>
                                        </p:attrNameLst>
                                      </p:cBhvr>
                                      <p:tavLst>
                                        <p:tav tm="0">
                                          <p:val>
                                            <p:strVal val="#ppt_x"/>
                                          </p:val>
                                        </p:tav>
                                        <p:tav tm="100000">
                                          <p:val>
                                            <p:strVal val="#ppt_x"/>
                                          </p:val>
                                        </p:tav>
                                      </p:tavLst>
                                    </p:anim>
                                    <p:anim calcmode="lin" valueType="num">
                                      <p:cBhvr additive="base">
                                        <p:cTn id="22" dur="25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250" fill="hold"/>
                                        <p:tgtEl>
                                          <p:spTgt spid="24"/>
                                        </p:tgtEl>
                                        <p:attrNameLst>
                                          <p:attrName>ppt_x</p:attrName>
                                        </p:attrNameLst>
                                      </p:cBhvr>
                                      <p:tavLst>
                                        <p:tav tm="0">
                                          <p:val>
                                            <p:strVal val="#ppt_x"/>
                                          </p:val>
                                        </p:tav>
                                        <p:tav tm="100000">
                                          <p:val>
                                            <p:strVal val="#ppt_x"/>
                                          </p:val>
                                        </p:tav>
                                      </p:tavLst>
                                    </p:anim>
                                    <p:anim calcmode="lin" valueType="num">
                                      <p:cBhvr additive="base">
                                        <p:cTn id="47" dur="25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50" fill="hold"/>
                                        <p:tgtEl>
                                          <p:spTgt spid="17"/>
                                        </p:tgtEl>
                                        <p:attrNameLst>
                                          <p:attrName>ppt_x</p:attrName>
                                        </p:attrNameLst>
                                      </p:cBhvr>
                                      <p:tavLst>
                                        <p:tav tm="0">
                                          <p:val>
                                            <p:strVal val="#ppt_x"/>
                                          </p:val>
                                        </p:tav>
                                        <p:tav tm="100000">
                                          <p:val>
                                            <p:strVal val="#ppt_x"/>
                                          </p:val>
                                        </p:tav>
                                      </p:tavLst>
                                    </p:anim>
                                    <p:anim calcmode="lin" valueType="num">
                                      <p:cBhvr additive="base">
                                        <p:cTn id="52" dur="250" fill="hold"/>
                                        <p:tgtEl>
                                          <p:spTgt spid="1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fill="hold"/>
                                        <p:tgtEl>
                                          <p:spTgt spid="18"/>
                                        </p:tgtEl>
                                        <p:attrNameLst>
                                          <p:attrName>ppt_x</p:attrName>
                                        </p:attrNameLst>
                                      </p:cBhvr>
                                      <p:tavLst>
                                        <p:tav tm="0">
                                          <p:val>
                                            <p:strVal val="#ppt_x"/>
                                          </p:val>
                                        </p:tav>
                                        <p:tav tm="100000">
                                          <p:val>
                                            <p:strVal val="#ppt_x"/>
                                          </p:val>
                                        </p:tav>
                                      </p:tavLst>
                                    </p:anim>
                                    <p:anim calcmode="lin" valueType="num">
                                      <p:cBhvr additive="base">
                                        <p:cTn id="57" dur="25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250" fill="hold"/>
                                        <p:tgtEl>
                                          <p:spTgt spid="19"/>
                                        </p:tgtEl>
                                        <p:attrNameLst>
                                          <p:attrName>ppt_x</p:attrName>
                                        </p:attrNameLst>
                                      </p:cBhvr>
                                      <p:tavLst>
                                        <p:tav tm="0">
                                          <p:val>
                                            <p:strVal val="#ppt_x"/>
                                          </p:val>
                                        </p:tav>
                                        <p:tav tm="100000">
                                          <p:val>
                                            <p:strVal val="#ppt_x"/>
                                          </p:val>
                                        </p:tav>
                                      </p:tavLst>
                                    </p:anim>
                                    <p:anim calcmode="lin" valueType="num">
                                      <p:cBhvr additive="base">
                                        <p:cTn id="67" dur="250" fill="hold"/>
                                        <p:tgtEl>
                                          <p:spTgt spid="1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250" fill="hold"/>
                                        <p:tgtEl>
                                          <p:spTgt spid="29"/>
                                        </p:tgtEl>
                                        <p:attrNameLst>
                                          <p:attrName>ppt_x</p:attrName>
                                        </p:attrNameLst>
                                      </p:cBhvr>
                                      <p:tavLst>
                                        <p:tav tm="0">
                                          <p:val>
                                            <p:strVal val="#ppt_x"/>
                                          </p:val>
                                        </p:tav>
                                        <p:tav tm="100000">
                                          <p:val>
                                            <p:strVal val="#ppt_x"/>
                                          </p:val>
                                        </p:tav>
                                      </p:tavLst>
                                    </p:anim>
                                    <p:anim calcmode="lin" valueType="num">
                                      <p:cBhvr additive="base">
                                        <p:cTn id="77" dur="25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50" fill="hold"/>
                                        <p:tgtEl>
                                          <p:spTgt spid="21"/>
                                        </p:tgtEl>
                                        <p:attrNameLst>
                                          <p:attrName>ppt_x</p:attrName>
                                        </p:attrNameLst>
                                      </p:cBhvr>
                                      <p:tavLst>
                                        <p:tav tm="0">
                                          <p:val>
                                            <p:strVal val="#ppt_x"/>
                                          </p:val>
                                        </p:tav>
                                        <p:tav tm="100000">
                                          <p:val>
                                            <p:strVal val="#ppt_x"/>
                                          </p:val>
                                        </p:tav>
                                      </p:tavLst>
                                    </p:anim>
                                    <p:anim calcmode="lin" valueType="num">
                                      <p:cBhvr additive="base">
                                        <p:cTn id="8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5" grpId="0"/>
      <p:bldP spid="16" grpId="0" animBg="1"/>
      <p:bldP spid="17" grpId="0"/>
      <p:bldP spid="18" grpId="0" animBg="1"/>
      <p:bldP spid="19" grpId="0"/>
      <p:bldP spid="20" grpId="0" animBg="1"/>
      <p:bldP spid="21" grpId="0"/>
      <p:bldP spid="22" grpId="0" animBg="1"/>
      <p:bldP spid="23" grpId="0" animBg="1"/>
      <p:bldP spid="34" grpId="0" bldLvl="0" animBg="1"/>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915" y="3429422"/>
            <a:ext cx="706060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800" b="1" dirty="0">
                <a:solidFill>
                  <a:schemeClr val="accent3"/>
                </a:solidFill>
                <a:cs typeface="Arial" panose="020B0604020202020204" pitchFamily="34" charset="0"/>
              </a:rPr>
              <a:t>THANK YOU</a:t>
            </a:r>
            <a:endParaRPr lang="zh-CN" altLang="en-US" sz="5400" b="1" dirty="0">
              <a:solidFill>
                <a:schemeClr val="accent3"/>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需求工程计划</a:t>
            </a:r>
          </a:p>
        </p:txBody>
      </p:sp>
      <p:sp>
        <p:nvSpPr>
          <p:cNvPr id="15" name="矩形 259"/>
          <p:cNvSpPr>
            <a:spLocks noChangeArrowheads="1"/>
          </p:cNvSpPr>
          <p:nvPr/>
        </p:nvSpPr>
        <p:spPr bwMode="auto">
          <a:xfrm>
            <a:off x="4312504" y="5536570"/>
            <a:ext cx="2412004"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5821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accent1"/>
                </a:solidFill>
                <a:cs typeface="Arial" panose="020B0604020202020204" pitchFamily="34" charset="0"/>
              </a:rPr>
              <a:t>感谢聆听，批评指导</a:t>
            </a: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4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3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48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3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5800"/>
                            </p:stCondLst>
                            <p:childTnLst>
                              <p:par>
                                <p:cTn id="63" presetID="53" presetClass="entr" presetSubtype="16"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5" grpId="0" bldLvl="0" animBg="1"/>
      <p:bldP spid="16" grpId="0"/>
      <p:bldP spid="16" grpId="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152" name="椭圆 3088"/>
          <p:cNvSpPr>
            <a:spLocks noChangeArrowheads="1"/>
          </p:cNvSpPr>
          <p:nvPr/>
        </p:nvSpPr>
        <p:spPr bwMode="auto">
          <a:xfrm>
            <a:off x="1626429" y="4325081"/>
            <a:ext cx="169655" cy="169655"/>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业务机遇和目标</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分析业务给予，明确业务目标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业务目标</a:t>
            </a:r>
          </a:p>
        </p:txBody>
      </p:sp>
      <p:sp>
        <p:nvSpPr>
          <p:cNvPr id="12" name="TextBox 11"/>
          <p:cNvSpPr txBox="1"/>
          <p:nvPr/>
        </p:nvSpPr>
        <p:spPr>
          <a:xfrm>
            <a:off x="7425749" y="1561161"/>
            <a:ext cx="4160790" cy="4616450"/>
          </a:xfrm>
          <a:prstGeom prst="rect">
            <a:avLst/>
          </a:prstGeom>
          <a:noFill/>
        </p:spPr>
        <p:txBody>
          <a:bodyPr wrap="square" lIns="0" tIns="0" rIns="0" bIns="0" rtlCol="0">
            <a:spAutoFit/>
          </a:bodyPr>
          <a:lstStyle/>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教师能够更好，更容易地得到学生的反馈，调整自己的进度或方法</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教师可以方便地点评学生作业</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教师可以便捷地上传自己的教学资源，供学生下载参考</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有助于提高教师知名度和影响力，方便同学了解教师</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学生的获得资料更加容易，更加丰富</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学生能够有针对性地进行补课，如果有缺课的话</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学生可以方便地向老师提出疑问 并且可以迅速的得到解答</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游客可以有机会了解这门课的情况，教师的情况</a:t>
            </a:r>
          </a:p>
        </p:txBody>
      </p:sp>
      <p:sp>
        <p:nvSpPr>
          <p:cNvPr id="5" name="Rectangle 6"/>
          <p:cNvSpPr/>
          <p:nvPr/>
        </p:nvSpPr>
        <p:spPr>
          <a:xfrm>
            <a:off x="906145" y="-635"/>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0"/>
          <p:cNvSpPr txBox="1"/>
          <p:nvPr/>
        </p:nvSpPr>
        <p:spPr>
          <a:xfrm>
            <a:off x="2458918" y="669394"/>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业务机遇</a:t>
            </a:r>
          </a:p>
        </p:txBody>
      </p:sp>
      <p:sp>
        <p:nvSpPr>
          <p:cNvPr id="8" name="TextBox 11"/>
          <p:cNvSpPr txBox="1"/>
          <p:nvPr/>
        </p:nvSpPr>
        <p:spPr>
          <a:xfrm>
            <a:off x="1112579" y="2000581"/>
            <a:ext cx="4160790" cy="323151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P spid="5" grpId="0" bldLvl="0" animBg="1"/>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工作内容、开发人员、项目文档及其他相关信息</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448119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工作内容</a:t>
            </a:r>
          </a:p>
        </p:txBody>
      </p:sp>
      <p:sp>
        <p:nvSpPr>
          <p:cNvPr id="12" name="TextBox 11"/>
          <p:cNvSpPr txBox="1"/>
          <p:nvPr/>
        </p:nvSpPr>
        <p:spPr>
          <a:xfrm>
            <a:off x="7425749" y="1417651"/>
            <a:ext cx="4160790" cy="2769870"/>
          </a:xfrm>
          <a:prstGeom prst="rect">
            <a:avLst/>
          </a:prstGeom>
          <a:noFill/>
        </p:spPr>
        <p:txBody>
          <a:bodyPr wrap="square" lIns="0" tIns="0" rIns="0" bIns="0" rtlCol="0">
            <a:spAutoFit/>
          </a:bodyPr>
          <a:lstStyle/>
          <a:p>
            <a:pPr marL="0" indent="0" algn="just" eaLnBrk="1" latinLnBrk="0" hangingPunct="1">
              <a:lnSpc>
                <a:spcPct val="100000"/>
              </a:lnSpc>
              <a:buFont typeface="Wingdings" panose="05000000000000000000" charset="0"/>
              <a:buNone/>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在项目开发中，对干系人的需求进行获取、定义、分析、确认，并编写需求文档。在需求获取阶段，为每类干系人选出代表，成为客户代表。与用户代表沟通以确定用例，确定系统事件和响应，召开专门的需求获取讨论会，观察用户工作的过程，检查当前系统的问题报告来进一步完善需求，跨项目重用需求。</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6995" y="176835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开发人员信息表</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产品</a:t>
              </a: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需要</a:t>
              </a: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移交用户的文件</a:t>
              </a: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7" name="表格 6"/>
          <p:cNvGraphicFramePr/>
          <p:nvPr>
            <p:extLst>
              <p:ext uri="{D42A27DB-BD31-4B8C-83A1-F6EECF244321}">
                <p14:modId xmlns:p14="http://schemas.microsoft.com/office/powerpoint/2010/main" val="528110940"/>
              </p:ext>
            </p:extLst>
          </p:nvPr>
        </p:nvGraphicFramePr>
        <p:xfrm>
          <a:off x="6861423" y="87933"/>
          <a:ext cx="4458970" cy="2133606"/>
        </p:xfrm>
        <a:graphic>
          <a:graphicData uri="http://schemas.openxmlformats.org/drawingml/2006/table">
            <a:tbl>
              <a:tblPr firstRow="1" bandRow="1">
                <a:tableStyleId>{5C22544A-7EE6-4342-B048-85BDC9FD1C3A}</a:tableStyleId>
              </a:tblPr>
              <a:tblGrid>
                <a:gridCol w="2229485"/>
                <a:gridCol w="2229485"/>
              </a:tblGrid>
              <a:tr h="29083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职责</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项目</a:t>
                      </a:r>
                      <a:r>
                        <a:rPr lang="zh-CN" altLang="en-US" sz="2000" b="0" dirty="0" smtClean="0">
                          <a:latin typeface="宋体" panose="02010600030101010101" pitchFamily="2" charset="-122"/>
                          <a:ea typeface="宋体" panose="02010600030101010101" pitchFamily="2" charset="-122"/>
                          <a:cs typeface="宋体" panose="02010600030101010101" pitchFamily="2" charset="-122"/>
                        </a:rPr>
                        <a:t>经理，配置管理员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b"/>
                </a:tc>
                <a:tc>
                  <a:txBody>
                    <a:bodyPr/>
                    <a:lstStyle/>
                    <a:p>
                      <a:pPr indent="0">
                        <a:buNone/>
                      </a:pPr>
                      <a:r>
                        <a:rPr lang="en-US" altLang="zh-CN" sz="2000" b="0" dirty="0" smtClean="0">
                          <a:latin typeface="宋体" panose="02010600030101010101" pitchFamily="2" charset="-122"/>
                          <a:ea typeface="宋体" panose="02010600030101010101" pitchFamily="2" charset="-122"/>
                          <a:cs typeface="宋体" panose="02010600030101010101" pitchFamily="2" charset="-122"/>
                        </a:rPr>
                        <a:t>QA</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146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b"/>
                </a:tc>
                <a:tc>
                  <a:txBody>
                    <a:bodyPr/>
                    <a:lstStyle/>
                    <a:p>
                      <a:pPr indent="0">
                        <a:buNone/>
                      </a:pPr>
                      <a:r>
                        <a:rPr lang="zh-CN" altLang="en-US" sz="2000" b="0" dirty="0" smtClean="0">
                          <a:latin typeface="宋体" panose="02010600030101010101" pitchFamily="2" charset="-122"/>
                          <a:ea typeface="宋体" panose="02010600030101010101" pitchFamily="2" charset="-122"/>
                          <a:cs typeface="宋体" panose="02010600030101010101" pitchFamily="2" charset="-122"/>
                        </a:rPr>
                        <a:t>开发人员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b"/>
                </a:tc>
                <a:tc>
                  <a:txBody>
                    <a:bodyPr/>
                    <a:lstStyle/>
                    <a:p>
                      <a:pPr indent="0">
                        <a:buNone/>
                      </a:pPr>
                      <a:r>
                        <a:rPr lang="zh-CN" altLang="en-US" sz="2000" b="0" dirty="0" smtClean="0">
                          <a:latin typeface="宋体" panose="02010600030101010101" pitchFamily="2" charset="-122"/>
                          <a:ea typeface="宋体" panose="02010600030101010101" pitchFamily="2" charset="-122"/>
                          <a:cs typeface="宋体" panose="02010600030101010101" pitchFamily="2" charset="-122"/>
                        </a:rPr>
                        <a:t>开发人员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908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b"/>
                </a:tc>
                <a:tc>
                  <a:txBody>
                    <a:bodyPr/>
                    <a:lstStyle/>
                    <a:p>
                      <a:pPr indent="0">
                        <a:buNone/>
                      </a:pPr>
                      <a:r>
                        <a:rPr lang="zh-CN" altLang="en-US" sz="2000" b="0" dirty="0" smtClean="0">
                          <a:latin typeface="宋体" panose="02010600030101010101" pitchFamily="2" charset="-122"/>
                          <a:ea typeface="宋体" panose="02010600030101010101" pitchFamily="2" charset="-122"/>
                          <a:cs typeface="宋体" panose="02010600030101010101" pitchFamily="2" charset="-122"/>
                        </a:rPr>
                        <a:t>会议记录</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bl>
          </a:graphicData>
        </a:graphic>
      </p:graphicFrame>
      <p:graphicFrame>
        <p:nvGraphicFramePr>
          <p:cNvPr id="10" name="表格 9"/>
          <p:cNvGraphicFramePr/>
          <p:nvPr>
            <p:extLst>
              <p:ext uri="{D42A27DB-BD31-4B8C-83A1-F6EECF244321}">
                <p14:modId xmlns:p14="http://schemas.microsoft.com/office/powerpoint/2010/main" val="2544084809"/>
              </p:ext>
            </p:extLst>
          </p:nvPr>
        </p:nvGraphicFramePr>
        <p:xfrm>
          <a:off x="6861423" y="2458720"/>
          <a:ext cx="4434592" cy="3048009"/>
        </p:xfrm>
        <a:graphic>
          <a:graphicData uri="http://schemas.openxmlformats.org/drawingml/2006/table">
            <a:tbl>
              <a:tblPr firstRow="1" bandRow="1">
                <a:tableStyleId>{BDBED569-4797-4DF1-A0F4-6AAB3CD982D8}</a:tableStyleId>
              </a:tblPr>
              <a:tblGrid>
                <a:gridCol w="4434592"/>
              </a:tblGrid>
              <a:tr h="304800">
                <a:tc>
                  <a:txBody>
                    <a:bodyPr/>
                    <a:lstStyle/>
                    <a:p>
                      <a:pPr algn="l">
                        <a:buNone/>
                      </a:pPr>
                      <a:r>
                        <a:rPr lang="en-US" altLang="zh-CN" sz="2000" b="0" dirty="0"/>
                        <a:t>《</a:t>
                      </a:r>
                      <a:r>
                        <a:rPr lang="en-US" altLang="zh-CN" sz="2000" b="0" dirty="0" err="1"/>
                        <a:t>项目章程</a:t>
                      </a:r>
                      <a:r>
                        <a:rPr lang="en-US" altLang="zh-CN" sz="2000" b="0" dirty="0"/>
                        <a:t>》</a:t>
                      </a:r>
                    </a:p>
                  </a:txBody>
                  <a:tcPr marL="0" marR="0" marT="0" marB="1"/>
                </a:tc>
              </a:tr>
              <a:tr h="304800">
                <a:tc>
                  <a:txBody>
                    <a:bodyPr/>
                    <a:lstStyle/>
                    <a:p>
                      <a:pPr indent="0">
                        <a:buNone/>
                      </a:pPr>
                      <a:r>
                        <a:rPr lang="en-US" altLang="zh-CN" sz="2000"/>
                        <a:t>《</a:t>
                      </a:r>
                      <a:r>
                        <a:rPr lang="zh-CN" altLang="en-US" sz="2000"/>
                        <a:t>可行性分析报告</a:t>
                      </a:r>
                      <a:r>
                        <a:rPr lang="en-US" altLang="zh-CN" sz="2000"/>
                        <a:t>》</a:t>
                      </a:r>
                    </a:p>
                  </a:txBody>
                  <a:tcPr marL="0" marR="0" marT="0" marB="1"/>
                </a:tc>
              </a:tr>
              <a:tr h="304800">
                <a:tc>
                  <a:txBody>
                    <a:bodyPr/>
                    <a:lstStyle/>
                    <a:p>
                      <a:pPr indent="0">
                        <a:buNone/>
                      </a:pPr>
                      <a:r>
                        <a:rPr lang="en-US" altLang="zh-CN" sz="2000"/>
                        <a:t>《</a:t>
                      </a:r>
                      <a:r>
                        <a:rPr lang="zh-CN" altLang="en-US" sz="2000"/>
                        <a:t>总体项目计划</a:t>
                      </a:r>
                      <a:r>
                        <a:rPr lang="en-US" altLang="zh-CN" sz="2000"/>
                        <a:t>》</a:t>
                      </a:r>
                    </a:p>
                  </a:txBody>
                  <a:tcPr marL="0" marR="0" marT="0" marB="1"/>
                </a:tc>
              </a:tr>
              <a:tr h="304800">
                <a:tc>
                  <a:txBody>
                    <a:bodyPr/>
                    <a:lstStyle/>
                    <a:p>
                      <a:pPr indent="0">
                        <a:buNone/>
                      </a:pPr>
                      <a:r>
                        <a:rPr lang="en-US" altLang="zh-CN" sz="2000"/>
                        <a:t>《</a:t>
                      </a:r>
                      <a:r>
                        <a:rPr lang="zh-CN" altLang="en-US" sz="2000"/>
                        <a:t>质量保证计划</a:t>
                      </a:r>
                      <a:r>
                        <a:rPr lang="en-US" altLang="zh-CN" sz="2000"/>
                        <a:t>》</a:t>
                      </a:r>
                    </a:p>
                  </a:txBody>
                  <a:tcPr marL="0" marR="0" marT="0" marB="1"/>
                </a:tc>
              </a:tr>
              <a:tr h="304800">
                <a:tc>
                  <a:txBody>
                    <a:bodyPr/>
                    <a:lstStyle/>
                    <a:p>
                      <a:pPr indent="0">
                        <a:buNone/>
                      </a:pPr>
                      <a:r>
                        <a:rPr lang="en-US" altLang="zh-CN" sz="2000"/>
                        <a:t>《</a:t>
                      </a:r>
                      <a:r>
                        <a:rPr lang="zh-CN" altLang="en-US" sz="2000"/>
                        <a:t>需求工程计划</a:t>
                      </a:r>
                      <a:r>
                        <a:rPr lang="en-US" altLang="zh-CN" sz="2000"/>
                        <a:t>》</a:t>
                      </a:r>
                    </a:p>
                  </a:txBody>
                  <a:tcPr marL="0" marR="0" marT="0" marB="1"/>
                </a:tc>
              </a:tr>
              <a:tr h="304800">
                <a:tc>
                  <a:txBody>
                    <a:bodyPr/>
                    <a:lstStyle/>
                    <a:p>
                      <a:pPr indent="0">
                        <a:buNone/>
                      </a:pPr>
                      <a:r>
                        <a:rPr lang="en-US" altLang="zh-CN" sz="2000"/>
                        <a:t>《</a:t>
                      </a:r>
                      <a:r>
                        <a:rPr lang="zh-CN" altLang="en-US" sz="2000"/>
                        <a:t>软件需求规格说明书</a:t>
                      </a:r>
                      <a:r>
                        <a:rPr lang="en-US" altLang="zh-CN" sz="2000"/>
                        <a:t>》</a:t>
                      </a:r>
                    </a:p>
                  </a:txBody>
                  <a:tcPr marL="0" marR="0" marT="0" marB="1"/>
                </a:tc>
              </a:tr>
              <a:tr h="304800">
                <a:tc>
                  <a:txBody>
                    <a:bodyPr/>
                    <a:lstStyle/>
                    <a:p>
                      <a:pPr indent="0">
                        <a:buNone/>
                      </a:pPr>
                      <a:r>
                        <a:rPr lang="en-US" altLang="zh-CN" sz="2000"/>
                        <a:t>《</a:t>
                      </a:r>
                      <a:r>
                        <a:rPr lang="zh-CN" altLang="en-US" sz="2000"/>
                        <a:t>系统设计计划</a:t>
                      </a:r>
                      <a:r>
                        <a:rPr lang="en-US" altLang="zh-CN" sz="2000"/>
                        <a:t>》</a:t>
                      </a:r>
                    </a:p>
                  </a:txBody>
                  <a:tcPr marL="0" marR="0" marT="0" marB="1"/>
                </a:tc>
              </a:tr>
              <a:tr h="304800">
                <a:tc>
                  <a:txBody>
                    <a:bodyPr/>
                    <a:lstStyle/>
                    <a:p>
                      <a:pPr indent="0">
                        <a:buNone/>
                      </a:pPr>
                      <a:r>
                        <a:rPr lang="en-US" altLang="zh-CN" sz="2000" dirty="0"/>
                        <a:t>《</a:t>
                      </a:r>
                      <a:r>
                        <a:rPr lang="zh-CN" altLang="en-US" sz="2000" dirty="0"/>
                        <a:t>需求变更控制文档</a:t>
                      </a:r>
                      <a:r>
                        <a:rPr lang="en-US" altLang="zh-CN" sz="2000" dirty="0"/>
                        <a:t>》</a:t>
                      </a:r>
                    </a:p>
                  </a:txBody>
                  <a:tcPr marL="0" marR="0" marT="0" marB="1"/>
                </a:tc>
              </a:tr>
              <a:tr h="304800">
                <a:tc>
                  <a:txBody>
                    <a:bodyPr/>
                    <a:lstStyle/>
                    <a:p>
                      <a:pPr indent="0">
                        <a:buNone/>
                      </a:pPr>
                      <a:r>
                        <a:rPr lang="en-US" altLang="zh-CN" sz="2000" dirty="0"/>
                        <a:t>《</a:t>
                      </a:r>
                      <a:r>
                        <a:rPr lang="zh-CN" altLang="en-US" sz="2000" dirty="0"/>
                        <a:t>软件概要设计说明</a:t>
                      </a:r>
                      <a:r>
                        <a:rPr lang="en-US" altLang="zh-CN" sz="2000" dirty="0" smtClean="0"/>
                        <a:t>》</a:t>
                      </a:r>
                    </a:p>
                    <a:p>
                      <a:pPr marL="0" marR="0" indent="0" algn="l" defTabSz="963930" rtl="0" eaLnBrk="1" fontAlgn="auto" latinLnBrk="0" hangingPunct="1">
                        <a:lnSpc>
                          <a:spcPct val="100000"/>
                        </a:lnSpc>
                        <a:spcBef>
                          <a:spcPts val="0"/>
                        </a:spcBef>
                        <a:spcAft>
                          <a:spcPts val="0"/>
                        </a:spcAft>
                        <a:buClrTx/>
                        <a:buSzTx/>
                        <a:buFontTx/>
                        <a:buNone/>
                        <a:tabLst/>
                        <a:defRPr/>
                      </a:pPr>
                      <a:r>
                        <a:rPr lang="en-US" altLang="zh-CN" sz="2000" dirty="0" smtClean="0"/>
                        <a:t>《</a:t>
                      </a:r>
                      <a:r>
                        <a:rPr lang="zh-CN" altLang="en-US" sz="2000" dirty="0" smtClean="0"/>
                        <a:t>项目总结报告</a:t>
                      </a:r>
                      <a:r>
                        <a:rPr lang="en-US" altLang="zh-CN" sz="2000" dirty="0" smtClean="0"/>
                        <a:t>》</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heme/theme1.xml><?xml version="1.0" encoding="utf-8"?>
<a:theme xmlns:a="http://schemas.openxmlformats.org/drawingml/2006/main" name="Office Theme">
  <a:themeElements>
    <a:clrScheme name="自定义 470">
      <a:dk1>
        <a:sysClr val="windowText" lastClr="000000"/>
      </a:dk1>
      <a:lt1>
        <a:sysClr val="window" lastClr="FFFFFF"/>
      </a:lt1>
      <a:dk2>
        <a:srgbClr val="0961BD"/>
      </a:dk2>
      <a:lt2>
        <a:srgbClr val="E7E6E6"/>
      </a:lt2>
      <a:accent1>
        <a:srgbClr val="0961BD"/>
      </a:accent1>
      <a:accent2>
        <a:srgbClr val="F69E12"/>
      </a:accent2>
      <a:accent3>
        <a:srgbClr val="18AB2D"/>
      </a:accent3>
      <a:accent4>
        <a:srgbClr val="CC2E5F"/>
      </a:accent4>
      <a:accent5>
        <a:srgbClr val="0961BD"/>
      </a:accent5>
      <a:accent6>
        <a:srgbClr val="F69E12"/>
      </a:accent6>
      <a:hlink>
        <a:srgbClr val="18AB2D"/>
      </a:hlink>
      <a:folHlink>
        <a:srgbClr val="CC2E5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2702</Words>
  <Application>Microsoft Office PowerPoint</Application>
  <PresentationFormat>自定义</PresentationFormat>
  <Paragraphs>610</Paragraphs>
  <Slides>47</Slides>
  <Notes>46</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50" baseType="lpstr">
      <vt:lpstr>Office Theme</vt:lpstr>
      <vt:lpstr>Microsoft Visio 绘图</vt:lpstr>
      <vt:lpstr>项目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bt972</dc:title>
  <dc:creator/>
  <cp:lastModifiedBy/>
  <cp:revision>5</cp:revision>
  <dcterms:created xsi:type="dcterms:W3CDTF">2017-01-21T14:54:00Z</dcterms:created>
  <dcterms:modified xsi:type="dcterms:W3CDTF">2017-11-03T07:19:32Z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